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81" r:id="rId3"/>
    <p:sldId id="265" r:id="rId4"/>
    <p:sldId id="268" r:id="rId5"/>
    <p:sldId id="269" r:id="rId6"/>
    <p:sldId id="270" r:id="rId7"/>
    <p:sldId id="284" r:id="rId8"/>
    <p:sldId id="285" r:id="rId9"/>
    <p:sldId id="271" r:id="rId10"/>
    <p:sldId id="272" r:id="rId11"/>
    <p:sldId id="283" r:id="rId12"/>
    <p:sldId id="273" r:id="rId13"/>
    <p:sldId id="274" r:id="rId14"/>
    <p:sldId id="276" r:id="rId15"/>
    <p:sldId id="289" r:id="rId16"/>
    <p:sldId id="288" r:id="rId17"/>
    <p:sldId id="291" r:id="rId18"/>
    <p:sldId id="286" r:id="rId19"/>
    <p:sldId id="287" r:id="rId20"/>
    <p:sldId id="278" r:id="rId21"/>
    <p:sldId id="27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15EE-AD06-4F20-BB69-B49111EFD1B9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837E-4FD0-427C-8B09-A6982542F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4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F837E-4FD0-427C-8B09-A6982542FD6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69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3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66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6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06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6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3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54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4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8640-EBA9-4C8A-90B6-C06EC251698D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4E45-5F66-4284-B3B0-5BC01C6C4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Iosa Raffaele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Eras Bold ITC" pitchFamily="34" charset="0"/>
              </a:rPr>
              <a:t>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Eras Bold ITC" pitchFamily="34" charset="0"/>
              </a:rPr>
              <a:t>Infanzia con disabilità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2060"/>
                </a:solidFill>
                <a:latin typeface="Eras Bold ITC" pitchFamily="34" charset="0"/>
              </a:rPr>
              <a:t>e</a:t>
            </a:r>
            <a:r>
              <a:rPr lang="it-IT" dirty="0" smtClean="0">
                <a:solidFill>
                  <a:srgbClr val="002060"/>
                </a:solidFill>
                <a:latin typeface="Eras Bold ITC" pitchFamily="34" charset="0"/>
              </a:rPr>
              <a:t> nuovo PEI</a:t>
            </a:r>
          </a:p>
          <a:p>
            <a:pPr marL="0" indent="0" algn="ctr">
              <a:buNone/>
            </a:pPr>
            <a:endParaRPr lang="it-IT" dirty="0">
              <a:solidFill>
                <a:srgbClr val="002060"/>
              </a:solidFill>
              <a:latin typeface="Eras Bold ITC" pitchFamily="34" charset="0"/>
            </a:endParaRPr>
          </a:p>
          <a:p>
            <a:pPr marL="0" indent="0" algn="ctr">
              <a:buNone/>
            </a:pPr>
            <a:endParaRPr lang="it-IT" dirty="0" smtClean="0">
              <a:solidFill>
                <a:srgbClr val="002060"/>
              </a:solidFill>
              <a:latin typeface="Eras Bold ITC" pitchFamily="34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C00000"/>
                </a:solidFill>
                <a:latin typeface="Eras Bold ITC" pitchFamily="34" charset="0"/>
              </a:rPr>
              <a:t>Bologna 23 aprile 2021</a:t>
            </a:r>
            <a:endParaRPr lang="it-IT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La genitorialità disabile</a:t>
            </a:r>
            <a:endParaRPr lang="it-IT" sz="3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 smtClean="0"/>
              <a:t>«</a:t>
            </a:r>
            <a:r>
              <a:rPr lang="it-IT" sz="2400" b="1" dirty="0" smtClean="0">
                <a:solidFill>
                  <a:srgbClr val="002060"/>
                </a:solidFill>
              </a:rPr>
              <a:t>Perché proprio a me, mio Dio?»</a:t>
            </a:r>
          </a:p>
          <a:p>
            <a:pPr marL="0" indent="0">
              <a:buNone/>
            </a:pPr>
            <a:r>
              <a:rPr lang="it-IT" sz="2400" b="1" i="1" dirty="0" smtClean="0">
                <a:solidFill>
                  <a:srgbClr val="002060"/>
                </a:solidFill>
              </a:rPr>
              <a:t>Giobbe</a:t>
            </a:r>
          </a:p>
          <a:p>
            <a:pPr marL="0" indent="0">
              <a:buNone/>
            </a:pPr>
            <a:endParaRPr lang="it-IT" sz="800" b="1" i="1" dirty="0" smtClean="0"/>
          </a:p>
          <a:p>
            <a:pPr marL="0" indent="0">
              <a:buNone/>
            </a:pPr>
            <a:r>
              <a:rPr lang="it-IT" sz="2400" dirty="0" smtClean="0"/>
              <a:t>* Dal lutto alla sindrome Candy Candy</a:t>
            </a:r>
          </a:p>
          <a:p>
            <a:pPr marL="0" indent="0">
              <a:buNone/>
            </a:pPr>
            <a:r>
              <a:rPr lang="it-IT" sz="2400" dirty="0" smtClean="0"/>
              <a:t>* Il genitore </a:t>
            </a:r>
            <a:r>
              <a:rPr lang="it-IT" sz="2400" dirty="0" err="1" smtClean="0"/>
              <a:t>wikipedia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* La ricerca del miracolo</a:t>
            </a:r>
          </a:p>
          <a:p>
            <a:pPr marL="0" indent="0">
              <a:buNone/>
            </a:pPr>
            <a:r>
              <a:rPr lang="it-IT" sz="2400" dirty="0" smtClean="0"/>
              <a:t>* </a:t>
            </a:r>
            <a:r>
              <a:rPr lang="it-IT" sz="2400" dirty="0" err="1"/>
              <a:t>I</a:t>
            </a:r>
            <a:r>
              <a:rPr lang="it-IT" sz="2400" dirty="0" err="1" smtClean="0"/>
              <a:t>per</a:t>
            </a:r>
            <a:r>
              <a:rPr lang="it-IT" sz="2400" dirty="0" smtClean="0"/>
              <a:t> e </a:t>
            </a:r>
            <a:r>
              <a:rPr lang="it-IT" sz="2400" dirty="0" err="1" smtClean="0"/>
              <a:t>ipo</a:t>
            </a:r>
            <a:r>
              <a:rPr lang="it-IT" sz="2400" dirty="0" smtClean="0"/>
              <a:t> stima del figlio</a:t>
            </a:r>
          </a:p>
          <a:p>
            <a:pPr marL="0" indent="0">
              <a:buNone/>
            </a:pPr>
            <a:r>
              <a:rPr lang="it-IT" sz="2400" dirty="0" smtClean="0"/>
              <a:t>* La sindrome da risarcimento</a:t>
            </a:r>
          </a:p>
          <a:p>
            <a:pPr marL="0" indent="0">
              <a:buNone/>
            </a:pPr>
            <a:r>
              <a:rPr lang="it-IT" sz="2400" dirty="0" smtClean="0"/>
              <a:t>* Il dolore del dopo di noi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6600"/>
                </a:solidFill>
              </a:rPr>
              <a:t>EPPURE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6600"/>
                </a:solidFill>
              </a:rPr>
              <a:t>Empatia, ascolto, partecipazione, rispetto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52" y="1412776"/>
            <a:ext cx="32745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4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Eras Bold ITC" pitchFamily="34" charset="0"/>
              </a:rPr>
              <a:t>Pedagogia della speranza</a:t>
            </a:r>
            <a:endParaRPr lang="it-IT" sz="3200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it-IT" i="1" dirty="0" smtClean="0"/>
              <a:t>Lo fa per sua figlia</a:t>
            </a:r>
            <a:endParaRPr lang="it-IT" i="1" dirty="0"/>
          </a:p>
        </p:txBody>
      </p:sp>
      <p:pic>
        <p:nvPicPr>
          <p:cNvPr id="1028" name="Picture 4" descr="IO MURATORI - PAKKER &amp; JOLLA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422117" cy="36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Dalla cronaca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Treviso, strangola il figlio di 2 anni e si uccide: “È autistico, senza di me non avrà futuro”</a:t>
            </a:r>
          </a:p>
          <a:p>
            <a:pPr marL="0" indent="0">
              <a:buNone/>
            </a:pPr>
            <a:r>
              <a:rPr lang="it-IT" dirty="0" smtClean="0"/>
              <a:t>“</a:t>
            </a:r>
            <a:r>
              <a:rPr lang="it-IT" dirty="0"/>
              <a:t>È autistico, non avrà un futuro” Padre uccide il figlio di due anni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 smtClean="0"/>
              <a:t>La </a:t>
            </a:r>
            <a:r>
              <a:rPr lang="it-IT" i="1" dirty="0"/>
              <a:t>tragedia vicino a Treviso. L’uomo si è poi suicidato lasciando una lettera per spiegare il suo folle gesto</a:t>
            </a:r>
          </a:p>
        </p:txBody>
      </p:sp>
    </p:spTree>
    <p:extLst>
      <p:ext uri="{BB962C8B-B14F-4D97-AF65-F5344CB8AC3E}">
        <p14:creationId xmlns:p14="http://schemas.microsoft.com/office/powerpoint/2010/main" val="23040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La genitorialità controparte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u="sng" dirty="0" smtClean="0">
                <a:solidFill>
                  <a:srgbClr val="002060"/>
                </a:solidFill>
              </a:rPr>
              <a:t>PEDAGOGIA DIFENSIVA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Conflitti più frequenti su:  </a:t>
            </a:r>
          </a:p>
          <a:p>
            <a:pPr marL="0" indent="0">
              <a:buNone/>
            </a:pPr>
            <a:r>
              <a:rPr lang="it-IT" sz="2800" dirty="0" smtClean="0"/>
              <a:t>Caos del sostegno, le relazioni, i compagni, </a:t>
            </a:r>
          </a:p>
          <a:p>
            <a:pPr marL="0" indent="0">
              <a:buNone/>
            </a:pPr>
            <a:r>
              <a:rPr lang="it-IT" sz="2800" dirty="0" smtClean="0"/>
              <a:t>l’assistenza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dalla didattica </a:t>
            </a:r>
          </a:p>
          <a:p>
            <a:pPr marL="0" indent="0">
              <a:buNone/>
            </a:pPr>
            <a:r>
              <a:rPr lang="it-IT" sz="2800" dirty="0" smtClean="0"/>
              <a:t>alla tecnica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002060"/>
                </a:solidFill>
              </a:rPr>
              <a:t>E’ possibile 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002060"/>
                </a:solidFill>
              </a:rPr>
              <a:t>una mediazione?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46" y="2780928"/>
            <a:ext cx="4846536" cy="322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La spinta iatrogena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</a:t>
            </a:r>
            <a:r>
              <a:rPr lang="it-IT" sz="2800" b="1" dirty="0" smtClean="0"/>
              <a:t>dal grembiule</a:t>
            </a:r>
          </a:p>
          <a:p>
            <a:r>
              <a:rPr lang="it-IT" sz="2800" b="1" dirty="0" smtClean="0"/>
              <a:t>                                  al camice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/>
              <a:t>Pedagogia speciale  		                         Tecniche specialistiche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/>
              <a:t>inclusione sociale                                                      Interventi sui sintomi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/>
              <a:t>Didattica inclusiva                                               Didattica individualizzata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/>
              <a:t>Zona sviluppo prossimale                            Sviluppo progressivo su </a:t>
            </a:r>
            <a:r>
              <a:rPr lang="it-IT" sz="2400" b="1" dirty="0" err="1" smtClean="0"/>
              <a:t>step</a:t>
            </a:r>
            <a:endParaRPr lang="it-IT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/>
              <a:t>                                           </a:t>
            </a:r>
            <a:endParaRPr lang="it-IT" sz="3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</a:rPr>
              <a:t>       CRISI DEL SOSTEGNO COME SOSTEGNO DIFFUSO</a:t>
            </a:r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2823"/>
            <a:ext cx="267998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3347864" y="2852937"/>
            <a:ext cx="2304256" cy="5011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600145" cy="260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Natura non </a:t>
            </a:r>
            <a:r>
              <a:rPr lang="it-IT" sz="3600" dirty="0" err="1" smtClean="0">
                <a:solidFill>
                  <a:srgbClr val="C00000"/>
                </a:solidFill>
                <a:latin typeface="Eras Bold ITC" pitchFamily="34" charset="0"/>
              </a:rPr>
              <a:t>facit</a:t>
            </a:r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Eras Bold ITC" pitchFamily="34" charset="0"/>
              </a:rPr>
              <a:t>saltus</a:t>
            </a:r>
            <a:endParaRPr lang="it-IT" sz="3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b="1" dirty="0" smtClean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>
              <a:solidFill>
                <a:srgbClr val="4313F3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4313F3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4313F3"/>
                </a:solidFill>
              </a:rPr>
              <a:t>Ci va il tempo che ci va non basta un attimo </a:t>
            </a: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008000"/>
                </a:solidFill>
              </a:rPr>
              <a:t>(Paolo Conte)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8655"/>
            <a:ext cx="5328592" cy="355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Eras Bold ITC" pitchFamily="34" charset="0"/>
              </a:rPr>
              <a:t>Il nuovo PEI</a:t>
            </a:r>
            <a:endParaRPr lang="it-IT" sz="3200" b="1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Militarizzazione dello strumento</a:t>
            </a:r>
          </a:p>
          <a:p>
            <a:pPr>
              <a:buFontTx/>
              <a:buChar char="-"/>
            </a:pPr>
            <a:r>
              <a:rPr lang="it-IT" dirty="0" smtClean="0"/>
              <a:t>Il GLO come gruppo eterogeneo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Rapporto tra PEI e progetto di vita</a:t>
            </a:r>
          </a:p>
          <a:p>
            <a:pPr>
              <a:buFontTx/>
              <a:buChar char="-"/>
            </a:pPr>
            <a:r>
              <a:rPr lang="it-IT" dirty="0" smtClean="0"/>
              <a:t>La famiglia, i servizi, i sostegni</a:t>
            </a:r>
          </a:p>
          <a:p>
            <a:pPr>
              <a:buFontTx/>
              <a:buChar char="-"/>
            </a:pPr>
            <a:r>
              <a:rPr lang="it-IT" dirty="0" smtClean="0"/>
              <a:t>La «novità» dell’ ICF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Eras Bold ITC" pitchFamily="34" charset="0"/>
              </a:rPr>
              <a:t>ICF?  Oh, yes</a:t>
            </a:r>
            <a:endParaRPr lang="it-IT" sz="3200" b="1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 smtClean="0"/>
              <a:t>ICF </a:t>
            </a:r>
            <a:r>
              <a:rPr lang="it-IT" sz="2800" b="1" dirty="0" err="1" smtClean="0"/>
              <a:t>children</a:t>
            </a:r>
            <a:r>
              <a:rPr lang="it-IT" sz="2800" b="1" dirty="0" smtClean="0"/>
              <a:t>,                                                     </a:t>
            </a:r>
            <a:r>
              <a:rPr lang="it-IT" sz="2800" b="1" i="1" dirty="0" smtClean="0">
                <a:solidFill>
                  <a:srgbClr val="006600"/>
                </a:solidFill>
              </a:rPr>
              <a:t>pregi e limiti</a:t>
            </a:r>
          </a:p>
          <a:p>
            <a:pPr marL="0" indent="0">
              <a:buNone/>
            </a:pPr>
            <a:endParaRPr lang="it-IT" sz="800" b="1" dirty="0" smtClean="0"/>
          </a:p>
          <a:p>
            <a:pPr marL="0" indent="0" algn="ctr">
              <a:buNone/>
            </a:pPr>
            <a:r>
              <a:rPr lang="it-IT" sz="2400" b="1" i="1" dirty="0" smtClean="0"/>
              <a:t>4 dimensioni con standard valutativi</a:t>
            </a:r>
          </a:p>
          <a:p>
            <a:pPr marL="0" indent="0" algn="ctr">
              <a:buNone/>
            </a:pPr>
            <a:endParaRPr lang="it-IT" sz="2400" i="1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 clinica                                                      autonomia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</a:rPr>
              <a:t>Partecipazione </a:t>
            </a:r>
            <a:r>
              <a:rPr lang="it-IT" dirty="0" smtClean="0"/>
              <a:t>                                    </a:t>
            </a:r>
            <a:r>
              <a:rPr lang="it-IT" b="1" dirty="0" smtClean="0">
                <a:solidFill>
                  <a:srgbClr val="C00000"/>
                </a:solidFill>
              </a:rPr>
              <a:t>personalità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655293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Eras Bold ITC" pitchFamily="34" charset="0"/>
              </a:rPr>
              <a:t>Il PEI come cruscotto di processo</a:t>
            </a:r>
            <a:endParaRPr lang="it-IT" sz="3200" b="1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it-IT" sz="2800" b="1" dirty="0" smtClean="0">
                <a:solidFill>
                  <a:srgbClr val="C00000"/>
                </a:solidFill>
              </a:rPr>
              <a:t>		Scuola infanzia</a:t>
            </a:r>
            <a:r>
              <a:rPr lang="it-IT" sz="2800" dirty="0" smtClean="0"/>
              <a:t>: </a:t>
            </a:r>
            <a:r>
              <a:rPr lang="it-IT" sz="2400" dirty="0" smtClean="0"/>
              <a:t>autonomia, relazione, 			linguaggio, conoscenze, esperienze, 			              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6600"/>
                </a:solidFill>
              </a:rPr>
              <a:t>	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006600"/>
                </a:solidFill>
              </a:rPr>
              <a:t>	</a:t>
            </a:r>
            <a:r>
              <a:rPr lang="it-IT" sz="2800" b="1" dirty="0" smtClean="0">
                <a:solidFill>
                  <a:srgbClr val="006600"/>
                </a:solidFill>
              </a:rPr>
              <a:t>	Scuola primo ciclo</a:t>
            </a:r>
            <a:r>
              <a:rPr lang="it-IT" dirty="0" smtClean="0"/>
              <a:t>: </a:t>
            </a:r>
            <a:r>
              <a:rPr lang="it-IT" sz="2400" dirty="0" smtClean="0"/>
              <a:t>alfabetizzazione, orientamento</a:t>
            </a:r>
          </a:p>
          <a:p>
            <a:pPr marL="0" indent="0">
              <a:buNone/>
            </a:pPr>
            <a:r>
              <a:rPr lang="it-IT" sz="2800" dirty="0" smtClean="0"/>
              <a:t>		</a:t>
            </a:r>
            <a:r>
              <a:rPr lang="it-IT" sz="2800" b="1" dirty="0" smtClean="0">
                <a:solidFill>
                  <a:srgbClr val="4313F3"/>
                </a:solidFill>
              </a:rPr>
              <a:t>Scuola secondo ciclo</a:t>
            </a:r>
            <a:r>
              <a:rPr lang="it-IT" dirty="0" smtClean="0"/>
              <a:t>:  </a:t>
            </a:r>
            <a:r>
              <a:rPr lang="it-IT" sz="2400" dirty="0" smtClean="0"/>
              <a:t>saperi,  competenze, saper 		fare, </a:t>
            </a:r>
            <a:r>
              <a:rPr lang="it-IT" sz="2400" b="1" i="1" u="sng" dirty="0" smtClean="0">
                <a:solidFill>
                  <a:srgbClr val="C00000"/>
                </a:solidFill>
              </a:rPr>
              <a:t>transizione alla vita adulta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    </a:t>
            </a:r>
            <a:r>
              <a:rPr lang="it-IT" sz="2000" dirty="0"/>
              <a:t> </a:t>
            </a:r>
            <a:r>
              <a:rPr lang="it-IT" sz="2000" dirty="0" smtClean="0"/>
              <a:t>               		</a:t>
            </a:r>
            <a:endParaRPr lang="it-IT" sz="800" dirty="0" smtClean="0"/>
          </a:p>
          <a:p>
            <a:pPr marL="0" indent="0">
              <a:buNone/>
            </a:pPr>
            <a:r>
              <a:rPr lang="it-IT" sz="2000" b="1" dirty="0" smtClean="0"/>
              <a:t>		               Obiettivi minimi  o obiettivi </a:t>
            </a:r>
            <a:r>
              <a:rPr lang="it-IT" sz="2000" b="1" i="1" dirty="0" smtClean="0">
                <a:solidFill>
                  <a:srgbClr val="C00000"/>
                </a:solidFill>
              </a:rPr>
              <a:t>essenziali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/>
              <a:t>?</a:t>
            </a:r>
          </a:p>
          <a:p>
            <a:pPr marL="0" indent="0">
              <a:buNone/>
            </a:pPr>
            <a:r>
              <a:rPr lang="it-IT" sz="2000" b="1" dirty="0" smtClean="0"/>
              <a:t>		                EQUIVALENTE  come adattamento ragionevole, 		                </a:t>
            </a:r>
            <a:r>
              <a:rPr lang="it-IT" sz="2000" b="1" dirty="0" smtClean="0">
                <a:solidFill>
                  <a:srgbClr val="C00000"/>
                </a:solidFill>
              </a:rPr>
              <a:t>non diverso </a:t>
            </a:r>
            <a:r>
              <a:rPr lang="it-IT" sz="2000" b="1" i="1" dirty="0" smtClean="0">
                <a:solidFill>
                  <a:srgbClr val="C00000"/>
                </a:solidFill>
              </a:rPr>
              <a:t>ma simile</a:t>
            </a:r>
          </a:p>
          <a:p>
            <a:pPr marL="0" indent="0">
              <a:buNone/>
            </a:pPr>
            <a:r>
              <a:rPr lang="it-IT" sz="2000" b="1" dirty="0" smtClean="0"/>
              <a:t>                                                Differenziato come adattamento ragionevole,                       			</a:t>
            </a:r>
            <a:r>
              <a:rPr lang="it-IT" sz="2000" b="1" dirty="0" smtClean="0">
                <a:solidFill>
                  <a:srgbClr val="C00000"/>
                </a:solidFill>
              </a:rPr>
              <a:t>non uguale </a:t>
            </a:r>
            <a:r>
              <a:rPr lang="it-IT" sz="2000" b="1" i="1" dirty="0" smtClean="0">
                <a:solidFill>
                  <a:srgbClr val="C00000"/>
                </a:solidFill>
              </a:rPr>
              <a:t>ma simile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4289171" y="4329933"/>
            <a:ext cx="504056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153628" y="4329933"/>
            <a:ext cx="504056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85917"/>
            <a:ext cx="2376264" cy="19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8" y="1486864"/>
            <a:ext cx="24482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ccia in giù 12"/>
          <p:cNvSpPr/>
          <p:nvPr/>
        </p:nvSpPr>
        <p:spPr>
          <a:xfrm>
            <a:off x="1259631" y="2780928"/>
            <a:ext cx="396045" cy="14049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Eras Bold ITC" pitchFamily="34" charset="0"/>
              </a:rPr>
              <a:t>Zona di sviluppo prossimale  ZPD</a:t>
            </a:r>
            <a:endParaRPr lang="it-IT" sz="3600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4313F3"/>
                </a:solidFill>
              </a:rPr>
              <a:t>                                 </a:t>
            </a:r>
            <a:r>
              <a:rPr lang="it-IT" b="1" dirty="0" err="1" smtClean="0">
                <a:solidFill>
                  <a:srgbClr val="4313F3"/>
                </a:solidFill>
              </a:rPr>
              <a:t>Lev</a:t>
            </a:r>
            <a:r>
              <a:rPr lang="it-IT" b="1" dirty="0" smtClean="0">
                <a:solidFill>
                  <a:srgbClr val="4313F3"/>
                </a:solidFill>
              </a:rPr>
              <a:t> </a:t>
            </a:r>
            <a:r>
              <a:rPr lang="it-IT" b="1" dirty="0" err="1" smtClean="0">
                <a:solidFill>
                  <a:srgbClr val="4313F3"/>
                </a:solidFill>
              </a:rPr>
              <a:t>Vygostkij</a:t>
            </a:r>
            <a:endParaRPr lang="it-IT" b="1" dirty="0" smtClean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4313F3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4313F3"/>
              </a:solidFill>
            </a:endParaRPr>
          </a:p>
          <a:p>
            <a:pPr marL="0" indent="0" algn="r">
              <a:buNone/>
            </a:pPr>
            <a:endParaRPr lang="it-IT" sz="16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it-IT" sz="1600" b="1" i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it-IT" b="1" dirty="0">
              <a:solidFill>
                <a:srgbClr val="4313F3"/>
              </a:solidFill>
            </a:endParaRPr>
          </a:p>
        </p:txBody>
      </p:sp>
      <p:pic>
        <p:nvPicPr>
          <p:cNvPr id="9218" name="Picture 2" descr="Lev Vygotsky - Kinderkrippe und Kindergar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20699"/>
            <a:ext cx="24955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2555776" y="3356992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55576" y="2168424"/>
            <a:ext cx="4752528" cy="3636840"/>
          </a:xfrm>
          <a:prstGeom prst="ellipse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195736" y="3283578"/>
            <a:ext cx="2016224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506813" y="2744924"/>
            <a:ext cx="3168352" cy="2376264"/>
          </a:xfrm>
          <a:prstGeom prst="ellipse">
            <a:avLst/>
          </a:prstGeom>
          <a:solidFill>
            <a:srgbClr val="44FA12"/>
          </a:solidFill>
          <a:ln>
            <a:solidFill>
              <a:srgbClr val="4313F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406913" y="3335955"/>
            <a:ext cx="1368152" cy="115212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8" idx="0"/>
          </p:cNvCxnSpPr>
          <p:nvPr/>
        </p:nvCxnSpPr>
        <p:spPr>
          <a:xfrm flipV="1">
            <a:off x="3090989" y="2420888"/>
            <a:ext cx="0" cy="915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8" idx="6"/>
            <a:endCxn id="7" idx="6"/>
          </p:cNvCxnSpPr>
          <p:nvPr/>
        </p:nvCxnSpPr>
        <p:spPr>
          <a:xfrm>
            <a:off x="3775065" y="3912019"/>
            <a:ext cx="900100" cy="21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1907704" y="4077072"/>
            <a:ext cx="499209" cy="411011"/>
          </a:xfrm>
          <a:prstGeom prst="straightConnector1">
            <a:avLst/>
          </a:prstGeom>
          <a:ln w="38100">
            <a:solidFill>
              <a:srgbClr val="4313F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Addio Giancarlo, amico dei bambini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24.2.2021</a:t>
            </a:r>
            <a:endParaRPr lang="it-IT" dirty="0"/>
          </a:p>
        </p:txBody>
      </p:sp>
      <p:pic>
        <p:nvPicPr>
          <p:cNvPr id="1026" name="Picture 2" descr="C:\Users\jose\Desktop\IMG-20210224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231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valutazione  ed  eterogeneità </a:t>
            </a:r>
            <a:endParaRPr lang="it-IT" sz="3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AUT LUX HIC NATA EST, AUT CAPTA HIC REGNAT LIBERA</a:t>
            </a:r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r">
              <a:buNone/>
            </a:pPr>
            <a:endParaRPr lang="it-IT" sz="1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it-IT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81" y="1916832"/>
            <a:ext cx="6286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Eras Bold ITC" pitchFamily="34" charset="0"/>
              </a:rPr>
              <a:t>Grazie per l’attenzione</a:t>
            </a:r>
            <a:endParaRPr lang="it-IT" sz="3600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/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sz="4000" b="1" dirty="0" smtClean="0"/>
              <a:t>IOSA RAFFAELE</a:t>
            </a:r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r>
              <a:rPr lang="it-IT" dirty="0" smtClean="0"/>
              <a:t>Via Ariosa 35/a 48121 </a:t>
            </a:r>
          </a:p>
          <a:p>
            <a:pPr marL="0" indent="0">
              <a:buNone/>
            </a:pPr>
            <a:r>
              <a:rPr lang="it-IT" dirty="0" smtClean="0"/>
              <a:t>Ravenna</a:t>
            </a: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cell</a:t>
            </a:r>
            <a:r>
              <a:rPr lang="it-IT" b="1" dirty="0" smtClean="0">
                <a:solidFill>
                  <a:srgbClr val="006600"/>
                </a:solidFill>
              </a:rPr>
              <a:t>. 360.705412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m</a:t>
            </a:r>
            <a:r>
              <a:rPr lang="it-IT" sz="2400" b="1" dirty="0" smtClean="0">
                <a:solidFill>
                  <a:srgbClr val="002060"/>
                </a:solidFill>
              </a:rPr>
              <a:t>ail: iosaraffaele@gmail.com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jose\Desktop\IMG-20201104-WA0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7538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Infanzia con disabilità 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887" y="1600201"/>
            <a:ext cx="4182330" cy="4228800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484784"/>
            <a:ext cx="44762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Dall’inclusione all’</a:t>
            </a:r>
            <a:r>
              <a:rPr lang="it-IT" sz="3600" dirty="0" err="1" smtClean="0">
                <a:solidFill>
                  <a:srgbClr val="C00000"/>
                </a:solidFill>
                <a:latin typeface="Eras Bold ITC" pitchFamily="34" charset="0"/>
              </a:rPr>
              <a:t>isolazione</a:t>
            </a:r>
            <a:endParaRPr lang="it-IT" sz="3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4313F3"/>
                </a:solidFill>
              </a:rPr>
              <a:t>DAL 1999   AL 2019</a:t>
            </a:r>
          </a:p>
          <a:p>
            <a:pPr marL="0" indent="0" algn="ctr">
              <a:buNone/>
            </a:pPr>
            <a:endParaRPr lang="it-IT" sz="900" b="1" dirty="0" smtClean="0">
              <a:solidFill>
                <a:srgbClr val="4313F3"/>
              </a:solidFill>
            </a:endParaRPr>
          </a:p>
          <a:p>
            <a:pPr marL="0" indent="0">
              <a:buNone/>
            </a:pPr>
            <a:r>
              <a:rPr lang="it-IT" sz="2400" b="1" dirty="0" smtClean="0"/>
              <a:t>* aumento del 100% delle certificazioni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2019</a:t>
            </a:r>
            <a:r>
              <a:rPr lang="it-IT" sz="2400" dirty="0" smtClean="0"/>
              <a:t>     *</a:t>
            </a:r>
            <a:r>
              <a:rPr lang="it-IT" sz="2400" b="1" dirty="0" smtClean="0">
                <a:solidFill>
                  <a:srgbClr val="C00000"/>
                </a:solidFill>
              </a:rPr>
              <a:t>DIS: 4,5%     * DSA 5%     * BES: 15%</a:t>
            </a:r>
          </a:p>
          <a:p>
            <a:pPr marL="0" indent="0">
              <a:buNone/>
            </a:pPr>
            <a:r>
              <a:rPr lang="it-IT" sz="2400" dirty="0" smtClean="0"/>
              <a:t>	</a:t>
            </a:r>
            <a:r>
              <a:rPr lang="it-IT" sz="2400" b="1" dirty="0" smtClean="0"/>
              <a:t> 1999              </a:t>
            </a:r>
            <a:r>
              <a:rPr lang="it-IT" sz="2400" dirty="0" smtClean="0"/>
              <a:t>2,7 %         -----              ------</a:t>
            </a:r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1999</a:t>
            </a:r>
            <a:r>
              <a:rPr lang="it-IT" sz="2400" dirty="0" smtClean="0"/>
              <a:t>:  autismo:    1 ogni   1.000   studenti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313F3"/>
                </a:solidFill>
              </a:rPr>
              <a:t>2019</a:t>
            </a:r>
            <a:r>
              <a:rPr lang="it-IT" sz="2400" dirty="0" smtClean="0"/>
              <a:t>:  autismo:    1 ogni      120   studenti</a:t>
            </a:r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r>
              <a:rPr lang="it-IT" sz="2400" b="1" dirty="0" smtClean="0"/>
              <a:t>*   aumento del </a:t>
            </a:r>
            <a:r>
              <a:rPr lang="it-IT" sz="2400" b="1" dirty="0" smtClean="0">
                <a:solidFill>
                  <a:srgbClr val="FF0000"/>
                </a:solidFill>
              </a:rPr>
              <a:t>110% </a:t>
            </a:r>
            <a:r>
              <a:rPr lang="it-IT" sz="2400" b="1" dirty="0" smtClean="0"/>
              <a:t>dei posti di sostegno</a:t>
            </a:r>
          </a:p>
          <a:p>
            <a:pPr marL="0" indent="0">
              <a:buNone/>
            </a:pPr>
            <a:r>
              <a:rPr lang="it-IT" sz="2400" b="1" dirty="0" smtClean="0"/>
              <a:t>*   aumento del </a:t>
            </a:r>
            <a:r>
              <a:rPr lang="it-IT" sz="2400" b="1" dirty="0" smtClean="0">
                <a:solidFill>
                  <a:srgbClr val="FF0000"/>
                </a:solidFill>
              </a:rPr>
              <a:t>400% </a:t>
            </a:r>
            <a:r>
              <a:rPr lang="it-IT" sz="2400" b="1" dirty="0" smtClean="0"/>
              <a:t>degli assistenti autonomia</a:t>
            </a:r>
          </a:p>
          <a:p>
            <a:pPr marL="0" indent="0">
              <a:buNone/>
            </a:pPr>
            <a:r>
              <a:rPr lang="it-IT" sz="2400" b="1" dirty="0" smtClean="0"/>
              <a:t>*   aumento continuo di normative, decreti, norme….</a:t>
            </a:r>
          </a:p>
          <a:p>
            <a:pPr marL="0" indent="0">
              <a:buNone/>
            </a:pPr>
            <a:r>
              <a:rPr lang="it-IT" sz="2400" b="1" dirty="0" smtClean="0"/>
              <a:t>*   aumento continuo di contenzioso, cause, tribunali, ecc..</a:t>
            </a:r>
          </a:p>
          <a:p>
            <a:pPr marL="0" indent="0" algn="ctr">
              <a:buNone/>
            </a:pPr>
            <a:endParaRPr lang="it-IT" sz="2800" dirty="0" smtClean="0">
              <a:solidFill>
                <a:srgbClr val="C00000"/>
              </a:solidFill>
              <a:latin typeface="Eras Bold ITC" pitchFamily="34" charset="0"/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006600"/>
                </a:solidFill>
                <a:latin typeface="Eras Bold ITC" pitchFamily="34" charset="0"/>
              </a:rPr>
              <a:t>Una grande malattia?</a:t>
            </a:r>
            <a:endParaRPr lang="it-IT" sz="2800" dirty="0">
              <a:solidFill>
                <a:srgbClr val="0066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Eras Bold ITC" pitchFamily="34" charset="0"/>
              </a:rPr>
              <a:t>La grande malattia</a:t>
            </a:r>
            <a:endParaRPr lang="it-IT" sz="3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sz="900" dirty="0" smtClean="0"/>
          </a:p>
          <a:p>
            <a:pPr marL="0" indent="0">
              <a:buNone/>
            </a:pPr>
            <a:r>
              <a:rPr lang="it-IT" sz="3100" b="1" dirty="0" smtClean="0">
                <a:solidFill>
                  <a:srgbClr val="006600"/>
                </a:solidFill>
              </a:rPr>
              <a:t>AUMENTO DI</a:t>
            </a:r>
          </a:p>
          <a:p>
            <a:pPr marL="0" indent="0">
              <a:buNone/>
            </a:pPr>
            <a:r>
              <a:rPr lang="it-IT" sz="3100" dirty="0" smtClean="0"/>
              <a:t>autismo, ritardo mentale lieve,  oppositivi provocatori, ADHD, difficoltà scolastiche </a:t>
            </a:r>
            <a:r>
              <a:rPr lang="it-IT" sz="3100" dirty="0"/>
              <a:t>varie, </a:t>
            </a:r>
            <a:r>
              <a:rPr lang="it-IT" sz="3100" dirty="0" smtClean="0"/>
              <a:t>prematuri</a:t>
            </a:r>
          </a:p>
          <a:p>
            <a:pPr marL="0" indent="0">
              <a:buNone/>
            </a:pPr>
            <a:endParaRPr lang="it-IT" sz="1000" dirty="0" smtClean="0"/>
          </a:p>
          <a:p>
            <a:pPr marL="0" indent="0">
              <a:buNone/>
            </a:pPr>
            <a:r>
              <a:rPr lang="it-IT" sz="3100" b="1" dirty="0" smtClean="0"/>
              <a:t>DSA</a:t>
            </a:r>
            <a:r>
              <a:rPr lang="it-IT" sz="3100" dirty="0" smtClean="0"/>
              <a:t>: </a:t>
            </a:r>
            <a:r>
              <a:rPr lang="it-IT" sz="3100" i="1" dirty="0" smtClean="0"/>
              <a:t>disturbo  o difetto</a:t>
            </a:r>
            <a:r>
              <a:rPr lang="it-IT" sz="3100" dirty="0" smtClean="0"/>
              <a:t>? (</a:t>
            </a:r>
            <a:r>
              <a:rPr lang="it-IT" sz="3100" dirty="0" err="1" smtClean="0"/>
              <a:t>Vigotsky</a:t>
            </a:r>
            <a:r>
              <a:rPr lang="it-IT" sz="3100" dirty="0" smtClean="0"/>
              <a:t>)</a:t>
            </a:r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r>
              <a:rPr lang="it-IT" sz="3100" b="1" dirty="0" smtClean="0">
                <a:solidFill>
                  <a:srgbClr val="C00000"/>
                </a:solidFill>
              </a:rPr>
              <a:t>DIMINUZIONE DI</a:t>
            </a:r>
          </a:p>
          <a:p>
            <a:pPr marL="0" indent="0">
              <a:buNone/>
            </a:pPr>
            <a:r>
              <a:rPr lang="it-IT" sz="3100" dirty="0"/>
              <a:t>d</a:t>
            </a:r>
            <a:r>
              <a:rPr lang="it-IT" sz="3100" dirty="0" smtClean="0"/>
              <a:t>isabilità di origine genetica (es. Down),  sensoriali, motori</a:t>
            </a:r>
          </a:p>
          <a:p>
            <a:pPr marL="0" indent="0">
              <a:buNone/>
            </a:pPr>
            <a:endParaRPr lang="it-IT" sz="1000" dirty="0" smtClean="0"/>
          </a:p>
          <a:p>
            <a:pPr marL="0" indent="0">
              <a:buNone/>
            </a:pPr>
            <a:r>
              <a:rPr lang="it-IT" sz="2800" dirty="0" smtClean="0"/>
              <a:t>-   </a:t>
            </a:r>
            <a:r>
              <a:rPr lang="it-IT" sz="3000" b="1" dirty="0" smtClean="0">
                <a:solidFill>
                  <a:srgbClr val="006600"/>
                </a:solidFill>
              </a:rPr>
              <a:t>Idea di salute come perfezione e </a:t>
            </a:r>
            <a:r>
              <a:rPr lang="it-IT" sz="3000" b="1" dirty="0" err="1" smtClean="0">
                <a:solidFill>
                  <a:srgbClr val="006600"/>
                </a:solidFill>
              </a:rPr>
              <a:t>transumanismo</a:t>
            </a:r>
            <a:endParaRPr lang="it-IT" sz="3000" b="1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it-IT" sz="3000" b="1" dirty="0" smtClean="0">
                <a:solidFill>
                  <a:srgbClr val="006600"/>
                </a:solidFill>
              </a:rPr>
              <a:t>L’imperfezione come malattia</a:t>
            </a:r>
          </a:p>
          <a:p>
            <a:pPr marL="0" indent="0">
              <a:buNone/>
            </a:pPr>
            <a:endParaRPr lang="it-IT" sz="3000" b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Nuovi modelli genitoriali di salute</a:t>
            </a:r>
          </a:p>
          <a:p>
            <a:pPr marL="0" indent="0" algn="ctr">
              <a:buNone/>
            </a:pPr>
            <a:r>
              <a:rPr lang="it-IT" sz="3600" b="1" i="1" dirty="0" smtClean="0">
                <a:solidFill>
                  <a:srgbClr val="4313F3"/>
                </a:solidFill>
              </a:rPr>
              <a:t>« meglio un po’ malato che bocciato »</a:t>
            </a:r>
            <a:endParaRPr lang="it-IT" sz="3600" b="1" i="1" dirty="0">
              <a:solidFill>
                <a:srgbClr val="431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I giudizi-</a:t>
            </a:r>
            <a:r>
              <a:rPr lang="it-IT" sz="3200" dirty="0" err="1" smtClean="0">
                <a:solidFill>
                  <a:srgbClr val="C00000"/>
                </a:solidFill>
                <a:latin typeface="Eras Bold ITC" pitchFamily="34" charset="0"/>
              </a:rPr>
              <a:t>pre</a:t>
            </a:r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   iatrogeni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                             </a:t>
            </a:r>
            <a:r>
              <a:rPr lang="it-IT" b="1" dirty="0" smtClean="0">
                <a:latin typeface="Eras Bold ITC" pitchFamily="34" charset="0"/>
              </a:rPr>
              <a:t>DSA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</a:t>
            </a:r>
            <a:r>
              <a:rPr lang="it-IT" dirty="0" smtClean="0">
                <a:latin typeface="Eras Bold ITC" pitchFamily="34" charset="0"/>
              </a:rPr>
              <a:t>BES</a:t>
            </a:r>
            <a:r>
              <a:rPr lang="it-IT" dirty="0" smtClean="0"/>
              <a:t>         </a:t>
            </a:r>
            <a:r>
              <a:rPr lang="it-IT" sz="1800" dirty="0" smtClean="0"/>
              <a:t>          </a:t>
            </a:r>
            <a:r>
              <a:rPr lang="it-IT" sz="2400" b="1" dirty="0" smtClean="0"/>
              <a:t>disturbo </a:t>
            </a:r>
            <a:r>
              <a:rPr lang="it-IT" sz="2800" dirty="0" smtClean="0"/>
              <a:t>                </a:t>
            </a:r>
            <a:r>
              <a:rPr lang="it-IT" b="1" dirty="0" smtClean="0">
                <a:latin typeface="Eras Bold ITC" pitchFamily="34" charset="0"/>
              </a:rPr>
              <a:t>LGBT</a:t>
            </a:r>
          </a:p>
          <a:p>
            <a:pPr marL="0" indent="0">
              <a:buNone/>
            </a:pPr>
            <a:r>
              <a:rPr lang="it-IT" dirty="0" smtClean="0"/>
              <a:t>                                   </a:t>
            </a:r>
            <a:r>
              <a:rPr lang="it-IT" sz="2400" b="1" dirty="0" smtClean="0">
                <a:solidFill>
                  <a:srgbClr val="C00000"/>
                </a:solidFill>
              </a:rPr>
              <a:t>o difetto?     </a:t>
            </a:r>
          </a:p>
          <a:p>
            <a:pPr marL="0" indent="0">
              <a:buNone/>
            </a:pPr>
            <a:r>
              <a:rPr lang="it-IT" sz="2400" b="1" dirty="0" smtClean="0"/>
              <a:t>                 Stigma                                                        Pregiudizi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i="1" dirty="0" smtClean="0"/>
              <a:t>             conservatorismo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i="1" dirty="0" smtClean="0"/>
              <a:t>             compassionevole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i="1" dirty="0" smtClean="0">
                <a:solidFill>
                  <a:srgbClr val="C00000"/>
                </a:solidFill>
              </a:rPr>
              <a:t>La </a:t>
            </a:r>
            <a:r>
              <a:rPr lang="it-IT" sz="2400" b="1" i="1" dirty="0" err="1" smtClean="0">
                <a:solidFill>
                  <a:srgbClr val="C00000"/>
                </a:solidFill>
              </a:rPr>
              <a:t>certificazazione</a:t>
            </a:r>
            <a:r>
              <a:rPr lang="it-IT" sz="2400" b="1" i="1" dirty="0" smtClean="0">
                <a:solidFill>
                  <a:srgbClr val="C00000"/>
                </a:solidFill>
              </a:rPr>
              <a:t> come abbassamento dell’io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Ovale 3"/>
          <p:cNvSpPr/>
          <p:nvPr/>
        </p:nvSpPr>
        <p:spPr>
          <a:xfrm>
            <a:off x="1298111" y="2852936"/>
            <a:ext cx="1656184" cy="1512168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086633" y="2924944"/>
            <a:ext cx="1656184" cy="151216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491880" y="1745196"/>
            <a:ext cx="1656184" cy="1512168"/>
          </a:xfrm>
          <a:prstGeom prst="ellipse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Eras Bold ITC" pitchFamily="34" charset="0"/>
              </a:rPr>
              <a:t>nuova antropologia della disabilità</a:t>
            </a:r>
            <a:endParaRPr lang="it-IT" sz="32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i="1" dirty="0" smtClean="0"/>
              <a:t>mito del benessere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600" b="1" dirty="0" smtClean="0"/>
              <a:t>Asticella della perfezione</a:t>
            </a:r>
          </a:p>
          <a:p>
            <a:pPr marL="0" indent="0" algn="ctr">
              <a:buNone/>
            </a:pPr>
            <a:r>
              <a:rPr lang="it-IT" sz="2600" b="1" dirty="0" smtClean="0"/>
              <a:t>Rifiuto dell’imperfezione</a:t>
            </a:r>
          </a:p>
          <a:p>
            <a:pPr marL="0" indent="0" algn="ctr">
              <a:buNone/>
            </a:pPr>
            <a:endParaRPr lang="it-IT" sz="2200" b="1" dirty="0" smtClean="0"/>
          </a:p>
          <a:p>
            <a:pPr marL="0" indent="0" algn="ctr">
              <a:buNone/>
            </a:pPr>
            <a:endParaRPr lang="it-IT" sz="2200" b="1" dirty="0" smtClean="0"/>
          </a:p>
          <a:p>
            <a:pPr marL="0" indent="0" algn="ctr">
              <a:buNone/>
            </a:pPr>
            <a:endParaRPr lang="it-IT" sz="2200" b="1" dirty="0" smtClean="0"/>
          </a:p>
          <a:p>
            <a:pPr marL="0" indent="0" algn="ctr">
              <a:buNone/>
            </a:pPr>
            <a:endParaRPr lang="it-IT" sz="2200" b="1" dirty="0"/>
          </a:p>
          <a:p>
            <a:pPr marL="0" indent="0" algn="ctr">
              <a:buNone/>
            </a:pPr>
            <a:r>
              <a:rPr lang="it-IT" sz="2200" b="1" dirty="0" smtClean="0"/>
              <a:t>Calo demografico                                                                        aumento diagnosi</a:t>
            </a:r>
          </a:p>
          <a:p>
            <a:pPr marL="0" indent="0" algn="ctr">
              <a:buNone/>
            </a:pPr>
            <a:r>
              <a:rPr lang="it-IT" sz="2200" b="1" dirty="0" smtClean="0"/>
              <a:t>Primipare &gt; 34 anni                                                                certificazioni</a:t>
            </a:r>
          </a:p>
          <a:p>
            <a:pPr marL="0" indent="0" algn="ctr">
              <a:buNone/>
            </a:pPr>
            <a:endParaRPr lang="it-IT" sz="2200" b="1" dirty="0" smtClean="0"/>
          </a:p>
          <a:p>
            <a:pPr marL="0" indent="0" algn="ctr">
              <a:buNone/>
            </a:pPr>
            <a:r>
              <a:rPr lang="it-IT" sz="2800" b="1" i="1" dirty="0" smtClean="0">
                <a:solidFill>
                  <a:srgbClr val="C00000"/>
                </a:solidFill>
              </a:rPr>
              <a:t>La diagnosi «ammala?»                                               La cura miracolo?   </a:t>
            </a:r>
            <a:r>
              <a:rPr lang="it-IT" sz="2200" b="1" dirty="0" smtClean="0"/>
              <a:t>                                                               </a:t>
            </a:r>
            <a:endParaRPr lang="it-IT" sz="2200" b="1" dirty="0"/>
          </a:p>
        </p:txBody>
      </p:sp>
      <p:sp>
        <p:nvSpPr>
          <p:cNvPr id="5" name="Freccia in giù 4"/>
          <p:cNvSpPr/>
          <p:nvPr/>
        </p:nvSpPr>
        <p:spPr>
          <a:xfrm>
            <a:off x="1576709" y="2276872"/>
            <a:ext cx="360040" cy="22322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876256" y="2276872"/>
            <a:ext cx="360040" cy="22322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2051720" y="2708920"/>
            <a:ext cx="460851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Eras Bold ITC" pitchFamily="34" charset="0"/>
              </a:rPr>
              <a:t>Quando non si finisce mai</a:t>
            </a:r>
            <a:endParaRPr lang="it-IT" sz="3200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7000" b="1" dirty="0" smtClean="0">
                <a:solidFill>
                  <a:srgbClr val="4313F3"/>
                </a:solidFill>
              </a:rPr>
              <a:t>PLUSDOTAZIONE  2 %       ALTA DOTAZIONE  6%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sz="4500" b="1" dirty="0" smtClean="0"/>
          </a:p>
          <a:p>
            <a:pPr marL="0" indent="0" algn="ctr">
              <a:buNone/>
            </a:pPr>
            <a:endParaRPr lang="it-IT" sz="4500" b="1" dirty="0" smtClean="0"/>
          </a:p>
          <a:p>
            <a:pPr marL="0" indent="0" algn="ctr">
              <a:buNone/>
            </a:pPr>
            <a:endParaRPr lang="it-IT" sz="4500" b="1" dirty="0" smtClean="0"/>
          </a:p>
          <a:p>
            <a:pPr marL="0" indent="0" algn="ctr">
              <a:buNone/>
            </a:pPr>
            <a:endParaRPr lang="it-IT" sz="4500" b="1" dirty="0"/>
          </a:p>
          <a:p>
            <a:pPr marL="0" indent="0" algn="ctr">
              <a:buNone/>
            </a:pPr>
            <a:r>
              <a:rPr lang="it-IT" sz="6000" b="1" dirty="0" smtClean="0"/>
              <a:t>Cioè quando l’individualismo supera l’educazione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100" b="1" i="1" dirty="0" smtClean="0">
                <a:solidFill>
                  <a:srgbClr val="C00000"/>
                </a:solidFill>
              </a:rPr>
              <a:t>Darwinismo sociale?</a:t>
            </a:r>
            <a:endParaRPr lang="it-IT" sz="51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320480" cy="28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Eras Bold ITC" pitchFamily="34" charset="0"/>
              </a:rPr>
              <a:t>Una riflessione critica</a:t>
            </a:r>
            <a:endParaRPr lang="it-IT" sz="3600" b="1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pPr marL="360" indent="0">
              <a:lnSpc>
                <a:spcPct val="80000"/>
              </a:lnSpc>
              <a:spcBef>
                <a:spcPts val="641"/>
              </a:spcBef>
              <a:buNone/>
            </a:pPr>
            <a:r>
              <a:rPr lang="it-IT" sz="4400" b="1" i="1" spc="-1" dirty="0" smtClean="0">
                <a:solidFill>
                  <a:srgbClr val="0000FF"/>
                </a:solidFill>
              </a:rPr>
              <a:t>DA FRANK FUREDI  </a:t>
            </a:r>
            <a:r>
              <a:rPr lang="it-IT" b="1" i="1" spc="-1" dirty="0" smtClean="0">
                <a:solidFill>
                  <a:srgbClr val="0000FF"/>
                </a:solidFill>
              </a:rPr>
              <a:t>“</a:t>
            </a:r>
            <a:r>
              <a:rPr lang="it-IT" b="1" i="1" spc="-1" dirty="0">
                <a:solidFill>
                  <a:srgbClr val="0000FF"/>
                </a:solidFill>
              </a:rPr>
              <a:t>Il Nuovo conformismo, troppa psicologia nella vita quotidiana”   Feltrinelli 2010</a:t>
            </a:r>
            <a:endParaRPr lang="it-IT" spc="-1" dirty="0">
              <a:solidFill>
                <a:srgbClr val="000000"/>
              </a:solidFill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endParaRPr lang="it-IT" spc="-1" dirty="0">
              <a:solidFill>
                <a:srgbClr val="000000"/>
              </a:solidFill>
            </a:endParaRPr>
          </a:p>
          <a:p>
            <a:pPr marL="360" indent="0">
              <a:lnSpc>
                <a:spcPct val="80000"/>
              </a:lnSpc>
              <a:spcBef>
                <a:spcPts val="641"/>
              </a:spcBef>
              <a:buNone/>
            </a:pPr>
            <a:r>
              <a:rPr lang="it-IT" sz="4200" spc="-1" dirty="0">
                <a:solidFill>
                  <a:srgbClr val="000000"/>
                </a:solidFill>
              </a:rPr>
              <a:t>Negli ultimi vent'anni  sempre più bambini in età scolare vengono classificati come disabili all'apprendimento. Ma </a:t>
            </a:r>
            <a:r>
              <a:rPr lang="it-IT" sz="4200" spc="-1" dirty="0" err="1">
                <a:solidFill>
                  <a:srgbClr val="000000"/>
                </a:solidFill>
              </a:rPr>
              <a:t>patologizzare</a:t>
            </a:r>
            <a:r>
              <a:rPr lang="it-IT" sz="4200" spc="-1" dirty="0">
                <a:solidFill>
                  <a:srgbClr val="000000"/>
                </a:solidFill>
              </a:rPr>
              <a:t> un basso rendimento scolastico ha spesso l'effetto negativo di indurre i genitori e gli insegnanti ad abbassare le aspettative, con il risultato di compromettere ulteriormente la motivazione del bambino. Ma  i genitori possono ottenere un trattamento speciale per i figli in virtù della loro disabilità. </a:t>
            </a: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endParaRPr lang="it-IT" sz="4000" spc="-1" dirty="0">
              <a:solidFill>
                <a:srgbClr val="000000"/>
              </a:solidFill>
            </a:endParaRPr>
          </a:p>
          <a:p>
            <a:pPr marL="360" indent="0">
              <a:lnSpc>
                <a:spcPct val="80000"/>
              </a:lnSpc>
              <a:spcBef>
                <a:spcPts val="641"/>
              </a:spcBef>
              <a:buNone/>
            </a:pPr>
            <a:r>
              <a:rPr lang="it-IT" sz="4000" spc="-1" dirty="0">
                <a:solidFill>
                  <a:srgbClr val="000000"/>
                </a:solidFill>
              </a:rPr>
              <a:t>Tutto questo influenza il modo di pensare la propria salute</a:t>
            </a:r>
            <a:r>
              <a:rPr lang="it-IT" sz="4000" u="sng" spc="-1" dirty="0">
                <a:solidFill>
                  <a:srgbClr val="000000"/>
                </a:solidFill>
              </a:rPr>
              <a:t>.</a:t>
            </a:r>
            <a:r>
              <a:rPr lang="it-IT" sz="4000" spc="-1" dirty="0">
                <a:solidFill>
                  <a:srgbClr val="000000"/>
                </a:solidFill>
              </a:rPr>
              <a:t> Se questo modello si imporrà, è da attendersi un ulteriore incremento di comportamenti  «malati»: «La malattia, se viene usata come chiave per l'interpretazione dell'esistenza, non solo indica come ci si deve sentire e vivere i problemi, ma costituisce anche un invito all'infermità. </a:t>
            </a:r>
          </a:p>
          <a:p>
            <a:pPr>
              <a:lnSpc>
                <a:spcPct val="80000"/>
              </a:lnSpc>
              <a:spcBef>
                <a:spcPts val="641"/>
              </a:spcBef>
            </a:pPr>
            <a:endParaRPr lang="it-IT" sz="4000" spc="-1" dirty="0">
              <a:solidFill>
                <a:srgbClr val="000000"/>
              </a:solidFill>
            </a:endParaRPr>
          </a:p>
          <a:p>
            <a:pPr marL="360" indent="0">
              <a:lnSpc>
                <a:spcPct val="80000"/>
              </a:lnSpc>
              <a:spcBef>
                <a:spcPts val="641"/>
              </a:spcBef>
              <a:buNone/>
            </a:pPr>
            <a:r>
              <a:rPr lang="it-IT" sz="4000" u="sng" spc="-1" dirty="0">
                <a:solidFill>
                  <a:srgbClr val="000000"/>
                </a:solidFill>
              </a:rPr>
              <a:t>Oggi la cultura terapeutica,</a:t>
            </a:r>
            <a:r>
              <a:rPr lang="it-IT" sz="4000" spc="-1" dirty="0">
                <a:solidFill>
                  <a:srgbClr val="000000"/>
                </a:solidFill>
              </a:rPr>
              <a:t> con l'esagerazione del ruolo di </a:t>
            </a:r>
            <a:r>
              <a:rPr lang="it-IT" sz="4000" b="1" spc="-1" dirty="0">
                <a:solidFill>
                  <a:srgbClr val="000000"/>
                </a:solidFill>
              </a:rPr>
              <a:t>malato</a:t>
            </a:r>
            <a:r>
              <a:rPr lang="it-IT" sz="4000" spc="-1" dirty="0">
                <a:solidFill>
                  <a:srgbClr val="000000"/>
                </a:solidFill>
              </a:rPr>
              <a:t>, con le sue minori aspettative in materia di responsabilità individuale e con la tendenza crescente ad affidarsi all’ intervento terapeutico, porta a  </a:t>
            </a:r>
            <a:r>
              <a:rPr lang="it-IT" sz="4000" i="1" spc="-1" dirty="0">
                <a:solidFill>
                  <a:srgbClr val="000000"/>
                </a:solidFill>
              </a:rPr>
              <a:t>sminuire il sé</a:t>
            </a:r>
            <a:r>
              <a:rPr lang="it-IT" sz="4000" spc="-1" dirty="0">
                <a:solidFill>
                  <a:srgbClr val="000000"/>
                </a:solidFill>
              </a:rPr>
              <a:t>, con la conseguenza </a:t>
            </a:r>
            <a:r>
              <a:rPr lang="it-IT" sz="4000" b="1" spc="-1" dirty="0">
                <a:solidFill>
                  <a:srgbClr val="000000"/>
                </a:solidFill>
              </a:rPr>
              <a:t>di accentuarne</a:t>
            </a:r>
            <a:r>
              <a:rPr lang="it-IT" sz="4000" spc="-1" dirty="0">
                <a:solidFill>
                  <a:srgbClr val="000000"/>
                </a:solidFill>
              </a:rPr>
              <a:t> la fragilità e la </a:t>
            </a:r>
            <a:r>
              <a:rPr lang="it-IT" sz="4000" spc="-1" dirty="0" smtClean="0">
                <a:solidFill>
                  <a:srgbClr val="000000"/>
                </a:solidFill>
              </a:rPr>
              <a:t>vulnerabilità.</a:t>
            </a:r>
            <a:endParaRPr lang="it-IT" sz="4000" spc="-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1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664</Words>
  <Application>Microsoft Office PowerPoint</Application>
  <PresentationFormat>Presentazione su schermo (4:3)</PresentationFormat>
  <Paragraphs>211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Iosa Raffaele</vt:lpstr>
      <vt:lpstr>Addio Giancarlo, amico dei bambini</vt:lpstr>
      <vt:lpstr>Infanzia con disabilità </vt:lpstr>
      <vt:lpstr>Dall’inclusione all’isolazione</vt:lpstr>
      <vt:lpstr>La grande malattia</vt:lpstr>
      <vt:lpstr>I giudizi-pre   iatrogeni</vt:lpstr>
      <vt:lpstr>nuova antropologia della disabilità</vt:lpstr>
      <vt:lpstr>Quando non si finisce mai</vt:lpstr>
      <vt:lpstr>Una riflessione critica</vt:lpstr>
      <vt:lpstr>La genitorialità disabile</vt:lpstr>
      <vt:lpstr>Pedagogia della speranza</vt:lpstr>
      <vt:lpstr>Dalla cronaca</vt:lpstr>
      <vt:lpstr>La genitorialità controparte</vt:lpstr>
      <vt:lpstr>La spinta iatrogena</vt:lpstr>
      <vt:lpstr>Natura non facit saltus</vt:lpstr>
      <vt:lpstr>Il nuovo PEI</vt:lpstr>
      <vt:lpstr>ICF?  Oh, yes</vt:lpstr>
      <vt:lpstr>Il PEI come cruscotto di processo</vt:lpstr>
      <vt:lpstr>Zona di sviluppo prossimale  ZPD</vt:lpstr>
      <vt:lpstr> valutazione  ed  eterogeneità 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Iosa Raffaele</dc:title>
  <dc:creator>Iose</dc:creator>
  <cp:lastModifiedBy>Iose</cp:lastModifiedBy>
  <cp:revision>15</cp:revision>
  <dcterms:created xsi:type="dcterms:W3CDTF">2021-04-20T09:39:44Z</dcterms:created>
  <dcterms:modified xsi:type="dcterms:W3CDTF">2021-04-23T08:35:31Z</dcterms:modified>
</cp:coreProperties>
</file>