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60" r:id="rId3"/>
    <p:sldId id="257" r:id="rId4"/>
    <p:sldId id="258" r:id="rId5"/>
    <p:sldId id="259" r:id="rId6"/>
    <p:sldId id="261" r:id="rId7"/>
    <p:sldId id="262" r:id="rId8"/>
    <p:sldId id="263" r:id="rId9"/>
    <p:sldId id="264"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82"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0CDF4C-EDD7-4E11-8C12-DB67BE3C9C47}" type="datetimeFigureOut">
              <a:rPr lang="it-IT" smtClean="0"/>
              <a:pPr/>
              <a:t>20/09/2021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5338AC-7888-475B-B8D6-170556994A0F}"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A5338AC-7888-475B-B8D6-170556994A0F}" type="slidenum">
              <a:rPr lang="it-IT" smtClean="0"/>
              <a:pPr/>
              <a:t>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0A518E1-6AC8-4E7A-88DA-949AE17A6DDE}"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A518E1-6AC8-4E7A-88DA-949AE17A6DDE}"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30A518E1-6AC8-4E7A-88DA-949AE17A6DDE}"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30A518E1-6AC8-4E7A-88DA-949AE17A6DDE}"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0A518E1-6AC8-4E7A-88DA-949AE17A6DDE}"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78ABFB9A-473A-4F75-AFC5-C0C666B0BB3E}" type="datetimeFigureOut">
              <a:rPr lang="it-IT" smtClean="0"/>
              <a:pPr/>
              <a:t>20/09/2021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0A518E1-6AC8-4E7A-88DA-949AE17A6DDE}"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30A518E1-6AC8-4E7A-88DA-949AE17A6DDE}"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30A518E1-6AC8-4E7A-88DA-949AE17A6DDE}"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0A518E1-6AC8-4E7A-88DA-949AE17A6DDE}"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0A518E1-6AC8-4E7A-88DA-949AE17A6DDE}"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78ABFB9A-473A-4F75-AFC5-C0C666B0BB3E}" type="datetimeFigureOut">
              <a:rPr lang="it-IT" smtClean="0"/>
              <a:pPr/>
              <a:t>20/09/2021</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30A518E1-6AC8-4E7A-88DA-949AE17A6DDE}"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78ABFB9A-473A-4F75-AFC5-C0C666B0BB3E}" type="datetimeFigureOut">
              <a:rPr lang="it-IT" smtClean="0"/>
              <a:pPr/>
              <a:t>20/09/2021</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8ABFB9A-473A-4F75-AFC5-C0C666B0BB3E}" type="datetimeFigureOut">
              <a:rPr lang="it-IT" smtClean="0"/>
              <a:pPr/>
              <a:t>20/09/2021</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0A518E1-6AC8-4E7A-88DA-949AE17A6DDE}"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428596" y="2500306"/>
            <a:ext cx="8215370" cy="3714776"/>
          </a:xfrm>
        </p:spPr>
        <p:txBody>
          <a:bodyPr>
            <a:normAutofit fontScale="92500" lnSpcReduction="20000"/>
          </a:bodyPr>
          <a:lstStyle/>
          <a:p>
            <a:pPr algn="l">
              <a:buFont typeface="Wingdings" pitchFamily="2" charset="2"/>
              <a:buChar char="v"/>
            </a:pPr>
            <a:r>
              <a:rPr lang="it-IT" sz="2400" dirty="0" smtClean="0"/>
              <a:t>ACCREDITAMENTO</a:t>
            </a:r>
          </a:p>
          <a:p>
            <a:pPr algn="l"/>
            <a:endParaRPr lang="it-IT" sz="2400" dirty="0" smtClean="0"/>
          </a:p>
          <a:p>
            <a:pPr algn="l">
              <a:buFont typeface="Wingdings" pitchFamily="2" charset="2"/>
              <a:buChar char="v"/>
            </a:pPr>
            <a:r>
              <a:rPr lang="it-IT" sz="2400" dirty="0" smtClean="0"/>
              <a:t>PGE Piccoli Gruppi Educativi</a:t>
            </a:r>
          </a:p>
          <a:p>
            <a:pPr algn="l"/>
            <a:endParaRPr lang="it-IT" sz="2400" dirty="0" smtClean="0"/>
          </a:p>
          <a:p>
            <a:pPr algn="l">
              <a:buFont typeface="Wingdings" pitchFamily="2" charset="2"/>
              <a:buChar char="v"/>
            </a:pPr>
            <a:r>
              <a:rPr lang="it-IT" sz="2400" dirty="0" smtClean="0"/>
              <a:t>Progetto 0-6</a:t>
            </a:r>
          </a:p>
          <a:p>
            <a:pPr algn="l"/>
            <a:endParaRPr lang="it-IT" sz="2400" dirty="0" smtClean="0"/>
          </a:p>
          <a:p>
            <a:pPr algn="l">
              <a:buFont typeface="Wingdings" pitchFamily="2" charset="2"/>
              <a:buChar char="v"/>
            </a:pPr>
            <a:r>
              <a:rPr lang="it-IT" sz="2400" dirty="0" err="1" smtClean="0"/>
              <a:t>Cbf</a:t>
            </a:r>
            <a:r>
              <a:rPr lang="it-IT" sz="2400" dirty="0" smtClean="0"/>
              <a:t> centri per bambini e famiglie</a:t>
            </a:r>
          </a:p>
          <a:p>
            <a:pPr algn="l"/>
            <a:endParaRPr lang="it-IT" sz="2400" dirty="0" smtClean="0"/>
          </a:p>
          <a:p>
            <a:pPr algn="l">
              <a:buFont typeface="Wingdings" pitchFamily="2" charset="2"/>
              <a:buChar char="v"/>
            </a:pPr>
            <a:r>
              <a:rPr lang="it-IT" sz="2400" dirty="0" smtClean="0"/>
              <a:t>Nuove tecnologie</a:t>
            </a:r>
          </a:p>
          <a:p>
            <a:pPr algn="l"/>
            <a:endParaRPr lang="it-IT" sz="2400" dirty="0" smtClean="0"/>
          </a:p>
          <a:p>
            <a:pPr algn="l">
              <a:buFont typeface="Wingdings" pitchFamily="2" charset="2"/>
              <a:buChar char="v"/>
            </a:pPr>
            <a:r>
              <a:rPr lang="it-IT" sz="2400" dirty="0" smtClean="0"/>
              <a:t>Im-perfette condizioni</a:t>
            </a:r>
            <a:endParaRPr lang="it-IT" sz="2400" dirty="0"/>
          </a:p>
        </p:txBody>
      </p:sp>
      <p:sp>
        <p:nvSpPr>
          <p:cNvPr id="2" name="Titolo 1"/>
          <p:cNvSpPr>
            <a:spLocks noGrp="1"/>
          </p:cNvSpPr>
          <p:nvPr>
            <p:ph type="ctrTitle"/>
          </p:nvPr>
        </p:nvSpPr>
        <p:spPr>
          <a:xfrm>
            <a:off x="685800" y="928670"/>
            <a:ext cx="7772400" cy="1285884"/>
          </a:xfrm>
        </p:spPr>
        <p:txBody>
          <a:bodyPr>
            <a:normAutofit fontScale="90000"/>
          </a:bodyPr>
          <a:lstStyle/>
          <a:p>
            <a:r>
              <a:rPr lang="it-IT" b="1" dirty="0" smtClean="0"/>
              <a:t>GRUPPI </a:t>
            </a:r>
            <a:r>
              <a:rPr lang="it-IT" b="1" dirty="0" err="1" smtClean="0"/>
              <a:t>DI</a:t>
            </a:r>
            <a:r>
              <a:rPr lang="it-IT" b="1" dirty="0" smtClean="0"/>
              <a:t> LAVORO </a:t>
            </a:r>
            <a:br>
              <a:rPr lang="it-IT" b="1" dirty="0" smtClean="0"/>
            </a:br>
            <a:r>
              <a:rPr lang="it-IT" b="1" dirty="0" smtClean="0"/>
              <a:t>CPT-BOLOGNA</a:t>
            </a:r>
            <a:endParaRPr lang="it-IT" b="1" dirty="0"/>
          </a:p>
        </p:txBody>
      </p:sp>
      <p:graphicFrame>
        <p:nvGraphicFramePr>
          <p:cNvPr id="1026" name="Object 2"/>
          <p:cNvGraphicFramePr>
            <a:graphicFrameLocks noChangeAspect="1"/>
          </p:cNvGraphicFramePr>
          <p:nvPr/>
        </p:nvGraphicFramePr>
        <p:xfrm>
          <a:off x="285720" y="285728"/>
          <a:ext cx="1071570" cy="1071570"/>
        </p:xfrm>
        <a:graphic>
          <a:graphicData uri="http://schemas.openxmlformats.org/presentationml/2006/ole">
            <p:oleObj spid="_x0000_s1026" name="Immagine" r:id="rId4" imgW="7201905" imgH="7201905" progId="StaticMetafile">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85852" y="-357214"/>
            <a:ext cx="6786610" cy="2214578"/>
          </a:xfrm>
        </p:spPr>
        <p:txBody>
          <a:bodyPr>
            <a:normAutofit/>
          </a:bodyPr>
          <a:lstStyle/>
          <a:p>
            <a:r>
              <a:rPr lang="it-IT" b="1" dirty="0" smtClean="0"/>
              <a:t>GRUPPO ACCREDITAMENTO</a:t>
            </a:r>
            <a:br>
              <a:rPr lang="it-IT" b="1" dirty="0" smtClean="0"/>
            </a:br>
            <a:r>
              <a:rPr lang="it-IT" b="1" dirty="0" smtClean="0"/>
              <a:t/>
            </a:r>
            <a:br>
              <a:rPr lang="it-IT" b="1" dirty="0" smtClean="0"/>
            </a:br>
            <a:endParaRPr lang="it-IT" b="1" dirty="0"/>
          </a:p>
        </p:txBody>
      </p:sp>
      <p:sp>
        <p:nvSpPr>
          <p:cNvPr id="3" name="Segnaposto contenuto 2"/>
          <p:cNvSpPr>
            <a:spLocks noGrp="1"/>
          </p:cNvSpPr>
          <p:nvPr>
            <p:ph sz="quarter" idx="1"/>
          </p:nvPr>
        </p:nvSpPr>
        <p:spPr>
          <a:xfrm>
            <a:off x="301752" y="1857364"/>
            <a:ext cx="8503920" cy="4241684"/>
          </a:xfrm>
        </p:spPr>
        <p:txBody>
          <a:bodyPr>
            <a:normAutofit fontScale="92500" lnSpcReduction="10000"/>
          </a:bodyPr>
          <a:lstStyle/>
          <a:p>
            <a:pPr algn="ctr">
              <a:buNone/>
            </a:pPr>
            <a:r>
              <a:rPr lang="it-IT" dirty="0" smtClean="0"/>
              <a:t>PRIMA. </a:t>
            </a:r>
          </a:p>
          <a:p>
            <a:endParaRPr lang="it-IT" dirty="0" smtClean="0"/>
          </a:p>
          <a:p>
            <a:pPr>
              <a:buFont typeface="Arial" pitchFamily="34" charset="0"/>
              <a:buChar char="•"/>
            </a:pPr>
            <a:r>
              <a:rPr lang="it-IT" dirty="0" smtClean="0"/>
              <a:t>stesura definitiva  “</a:t>
            </a:r>
            <a:r>
              <a:rPr lang="it-IT" b="1" i="1" dirty="0" smtClean="0"/>
              <a:t>Strumento di autovalutazione della realizzazione del progetto pedagogico nei Nidi d’Infanzia e sezioni Primavera</a:t>
            </a:r>
            <a:r>
              <a:rPr lang="it-IT" dirty="0" smtClean="0"/>
              <a:t>” redatta nell’aprile 2020 e inviata alla Regione Emilia-Romagna</a:t>
            </a:r>
          </a:p>
          <a:p>
            <a:endParaRPr lang="it-IT" dirty="0" smtClean="0"/>
          </a:p>
          <a:p>
            <a:pPr>
              <a:buFont typeface="Arial" pitchFamily="34" charset="0"/>
              <a:buChar char="•"/>
            </a:pPr>
            <a:r>
              <a:rPr lang="it-IT" dirty="0" smtClean="0"/>
              <a:t>Avviato il primo percorso di formazione per i Coordinatori che non hanno mai svolto l’autovalutazione presso i loro servizi. Percorso che si concluderà alla fine del 2021</a:t>
            </a:r>
          </a:p>
          <a:p>
            <a:endParaRPr lang="it-IT" dirty="0"/>
          </a:p>
        </p:txBody>
      </p:sp>
      <p:graphicFrame>
        <p:nvGraphicFramePr>
          <p:cNvPr id="2050" name="Object 2"/>
          <p:cNvGraphicFramePr>
            <a:graphicFrameLocks noChangeAspect="1"/>
          </p:cNvGraphicFramePr>
          <p:nvPr/>
        </p:nvGraphicFramePr>
        <p:xfrm>
          <a:off x="285720" y="285728"/>
          <a:ext cx="928694" cy="928694"/>
        </p:xfrm>
        <a:graphic>
          <a:graphicData uri="http://schemas.openxmlformats.org/presentationml/2006/ole">
            <p:oleObj spid="_x0000_s2050"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1604" y="0"/>
            <a:ext cx="6000792" cy="1071546"/>
          </a:xfrm>
        </p:spPr>
        <p:txBody>
          <a:bodyPr>
            <a:normAutofit fontScale="90000"/>
          </a:bodyPr>
          <a:lstStyle/>
          <a:p>
            <a:r>
              <a:rPr lang="it-IT" b="1" dirty="0" smtClean="0"/>
              <a:t>Gruppo accreditamento: </a:t>
            </a:r>
            <a:br>
              <a:rPr lang="it-IT" b="1" dirty="0" smtClean="0"/>
            </a:br>
            <a:r>
              <a:rPr lang="it-IT" b="1" dirty="0" smtClean="0"/>
              <a:t>oggi</a:t>
            </a:r>
            <a:endParaRPr lang="it-IT" b="1" dirty="0"/>
          </a:p>
        </p:txBody>
      </p:sp>
      <p:sp>
        <p:nvSpPr>
          <p:cNvPr id="3" name="Segnaposto contenuto 2"/>
          <p:cNvSpPr>
            <a:spLocks noGrp="1"/>
          </p:cNvSpPr>
          <p:nvPr>
            <p:ph sz="quarter" idx="1"/>
          </p:nvPr>
        </p:nvSpPr>
        <p:spPr/>
        <p:txBody>
          <a:bodyPr>
            <a:normAutofit fontScale="92500" lnSpcReduction="20000"/>
          </a:bodyPr>
          <a:lstStyle/>
          <a:p>
            <a:r>
              <a:rPr lang="it-IT" dirty="0" smtClean="0"/>
              <a:t>Con la delibera regionale 1035/2021 dal mese di giugno 2021 i gestori dei servizi pubblici e privati hanno la possibilità di richiedere la concessione all’accreditamento ai propri </a:t>
            </a:r>
            <a:r>
              <a:rPr lang="it-IT" dirty="0" smtClean="0"/>
              <a:t>Comuni. A seguito della risposta </a:t>
            </a:r>
            <a:r>
              <a:rPr lang="it-IT" dirty="0" smtClean="0"/>
              <a:t>avvieranno i percorsi di autovalutazione con i propri servizi. </a:t>
            </a:r>
          </a:p>
          <a:p>
            <a:endParaRPr lang="it" dirty="0" smtClean="0"/>
          </a:p>
          <a:p>
            <a:r>
              <a:rPr lang="it-IT" dirty="0" smtClean="0"/>
              <a:t>I</a:t>
            </a:r>
            <a:r>
              <a:rPr lang="it-IT" dirty="0" smtClean="0"/>
              <a:t>n </a:t>
            </a:r>
            <a:r>
              <a:rPr lang="it-IT" dirty="0" smtClean="0"/>
              <a:t>questa cornice sono stati predisposti due seminari ad avvio anno educativo, condotti dai professionisti (Benedetti, </a:t>
            </a:r>
            <a:r>
              <a:rPr lang="it-IT" dirty="0" err="1" smtClean="0"/>
              <a:t>Gariboldi</a:t>
            </a:r>
            <a:r>
              <a:rPr lang="it-IT" dirty="0" smtClean="0"/>
              <a:t>, </a:t>
            </a:r>
            <a:r>
              <a:rPr lang="it-IT" dirty="0" err="1" smtClean="0"/>
              <a:t>Maselli</a:t>
            </a:r>
            <a:r>
              <a:rPr lang="it-IT" dirty="0" smtClean="0"/>
              <a:t>) che hanno fortemente contribuito sia alla stesura del percorso di autovalutazione che alla normativa regionale sull’accreditamento. - 11 e 19 ottobre 2021</a:t>
            </a:r>
          </a:p>
          <a:p>
            <a:endParaRPr lang="it-IT" dirty="0"/>
          </a:p>
        </p:txBody>
      </p:sp>
      <p:graphicFrame>
        <p:nvGraphicFramePr>
          <p:cNvPr id="3074" name="Object 2"/>
          <p:cNvGraphicFramePr>
            <a:graphicFrameLocks noChangeAspect="1"/>
          </p:cNvGraphicFramePr>
          <p:nvPr/>
        </p:nvGraphicFramePr>
        <p:xfrm>
          <a:off x="214282" y="214290"/>
          <a:ext cx="1000132" cy="1000132"/>
        </p:xfrm>
        <a:graphic>
          <a:graphicData uri="http://schemas.openxmlformats.org/presentationml/2006/ole">
            <p:oleObj spid="_x0000_s3074"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1752" y="0"/>
            <a:ext cx="8534400" cy="1142984"/>
          </a:xfrm>
        </p:spPr>
        <p:txBody>
          <a:bodyPr>
            <a:normAutofit/>
          </a:bodyPr>
          <a:lstStyle/>
          <a:p>
            <a:r>
              <a:rPr lang="it-IT" b="1" dirty="0" smtClean="0"/>
              <a:t>Gruppo accreditamento: </a:t>
            </a:r>
            <a:br>
              <a:rPr lang="it-IT" b="1" dirty="0" smtClean="0"/>
            </a:br>
            <a:r>
              <a:rPr lang="it-IT" b="1" dirty="0" smtClean="0"/>
              <a:t>domani</a:t>
            </a:r>
            <a:endParaRPr lang="it-IT" b="1" dirty="0"/>
          </a:p>
        </p:txBody>
      </p:sp>
      <p:sp>
        <p:nvSpPr>
          <p:cNvPr id="3" name="Segnaposto contenuto 2"/>
          <p:cNvSpPr>
            <a:spLocks noGrp="1"/>
          </p:cNvSpPr>
          <p:nvPr>
            <p:ph sz="quarter" idx="1"/>
          </p:nvPr>
        </p:nvSpPr>
        <p:spPr/>
        <p:txBody>
          <a:bodyPr>
            <a:normAutofit fontScale="92500" lnSpcReduction="10000"/>
          </a:bodyPr>
          <a:lstStyle/>
          <a:p>
            <a:pPr>
              <a:buNone/>
            </a:pPr>
            <a:r>
              <a:rPr lang="it-IT" dirty="0" smtClean="0"/>
              <a:t>il gruppo sull’accreditamento diventa oggi strategico su diversi aspetti:</a:t>
            </a:r>
          </a:p>
          <a:p>
            <a:r>
              <a:rPr lang="it-IT" dirty="0" smtClean="0"/>
              <a:t>effettuare periodici momenti formativi per i nuovi coordinatori pedagogici</a:t>
            </a:r>
          </a:p>
          <a:p>
            <a:r>
              <a:rPr lang="it-IT" dirty="0" smtClean="0"/>
              <a:t>essere punto di riferimento sulle problematiche che gli stessi coordinatori possono trovare durante l’autovalutazione</a:t>
            </a:r>
          </a:p>
          <a:p>
            <a:r>
              <a:rPr lang="it-IT" dirty="0" smtClean="0"/>
              <a:t>leggere i report di valutazione stilati dai coordinatori per l’accreditamento ed inviati dalla Commissione Tecnica Distrettuale (CTD)</a:t>
            </a:r>
          </a:p>
          <a:p>
            <a:r>
              <a:rPr lang="it-IT" dirty="0" smtClean="0"/>
              <a:t>mantenere una stretta collaborazione con la CTD</a:t>
            </a:r>
          </a:p>
          <a:p>
            <a:endParaRPr lang="it-IT" dirty="0"/>
          </a:p>
        </p:txBody>
      </p:sp>
      <p:graphicFrame>
        <p:nvGraphicFramePr>
          <p:cNvPr id="4098" name="Object 2"/>
          <p:cNvGraphicFramePr>
            <a:graphicFrameLocks noChangeAspect="1"/>
          </p:cNvGraphicFramePr>
          <p:nvPr/>
        </p:nvGraphicFramePr>
        <p:xfrm>
          <a:off x="214282" y="214290"/>
          <a:ext cx="1000132" cy="1000132"/>
        </p:xfrm>
        <a:graphic>
          <a:graphicData uri="http://schemas.openxmlformats.org/presentationml/2006/ole">
            <p:oleObj spid="_x0000_s4098"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t>CBF: Centri Bambini e Famiglie</a:t>
            </a:r>
            <a:endParaRPr lang="it-IT" b="1" dirty="0"/>
          </a:p>
        </p:txBody>
      </p:sp>
      <p:sp>
        <p:nvSpPr>
          <p:cNvPr id="3" name="Segnaposto contenuto 2"/>
          <p:cNvSpPr>
            <a:spLocks noGrp="1"/>
          </p:cNvSpPr>
          <p:nvPr>
            <p:ph sz="quarter" idx="1"/>
          </p:nvPr>
        </p:nvSpPr>
        <p:spPr/>
        <p:txBody>
          <a:bodyPr>
            <a:normAutofit lnSpcReduction="10000"/>
          </a:bodyPr>
          <a:lstStyle/>
          <a:p>
            <a:r>
              <a:rPr lang="it-IT" dirty="0" smtClean="0"/>
              <a:t>Lo scorso anno i pochi CBF aperti hanno permesso al gruppo di confrontarsi sulle modalità di apertura in emergenza, mantenendo anche la collaborazione con IRESS per una formazione, in continuità con gli anni precedenti, rivolta a tutti i Coordinatori e operatori dei CBF dei Distretti interessati. </a:t>
            </a:r>
          </a:p>
          <a:p>
            <a:r>
              <a:rPr lang="it-IT" dirty="0" smtClean="0"/>
              <a:t>Si è inoltre rilevato quanto possa essere strategica la collaborazione con i Centri per le Famiglie. Per questo motivo si è svolto una primo incontro di conoscenza che auspichiamo abbia un successivo interessante sviluppo.</a:t>
            </a:r>
          </a:p>
          <a:p>
            <a:endParaRPr lang="it" dirty="0" smtClean="0"/>
          </a:p>
          <a:p>
            <a:endParaRPr lang="it-IT" dirty="0"/>
          </a:p>
        </p:txBody>
      </p:sp>
      <p:graphicFrame>
        <p:nvGraphicFramePr>
          <p:cNvPr id="5122" name="Object 2"/>
          <p:cNvGraphicFramePr>
            <a:graphicFrameLocks noChangeAspect="1"/>
          </p:cNvGraphicFramePr>
          <p:nvPr/>
        </p:nvGraphicFramePr>
        <p:xfrm>
          <a:off x="214282" y="285728"/>
          <a:ext cx="888992" cy="888992"/>
        </p:xfrm>
        <a:graphic>
          <a:graphicData uri="http://schemas.openxmlformats.org/presentationml/2006/ole">
            <p:oleObj spid="_x0000_s5122"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1604" y="228600"/>
            <a:ext cx="6215106" cy="842946"/>
          </a:xfrm>
        </p:spPr>
        <p:txBody>
          <a:bodyPr>
            <a:normAutofit fontScale="90000"/>
          </a:bodyPr>
          <a:lstStyle/>
          <a:p>
            <a:r>
              <a:rPr lang="it-IT" b="1" dirty="0" smtClean="0"/>
              <a:t>GRUPPO: </a:t>
            </a:r>
            <a:br>
              <a:rPr lang="it-IT" b="1" dirty="0" smtClean="0"/>
            </a:br>
            <a:r>
              <a:rPr lang="it-IT" b="1" dirty="0" smtClean="0"/>
              <a:t>IM-PERFETTE CONDIZIONI</a:t>
            </a:r>
            <a:endParaRPr lang="it-IT" b="1" dirty="0"/>
          </a:p>
        </p:txBody>
      </p:sp>
      <p:sp>
        <p:nvSpPr>
          <p:cNvPr id="3" name="Segnaposto contenuto 2"/>
          <p:cNvSpPr>
            <a:spLocks noGrp="1"/>
          </p:cNvSpPr>
          <p:nvPr>
            <p:ph sz="quarter" idx="1"/>
          </p:nvPr>
        </p:nvSpPr>
        <p:spPr/>
        <p:txBody>
          <a:bodyPr>
            <a:normAutofit fontScale="92500"/>
          </a:bodyPr>
          <a:lstStyle/>
          <a:p>
            <a:r>
              <a:rPr lang="it-IT" dirty="0" smtClean="0"/>
              <a:t>Nasce per condividere riflessioni sulle recenti normative sulla disabilità, in particolare sui nuovi Piani Educativi Individuali. Nella primavera 2021 sono stati realizzati due seminari aprendo una collaborazione con le Università di Bologna e Verona.</a:t>
            </a:r>
          </a:p>
          <a:p>
            <a:r>
              <a:rPr lang="it-IT" dirty="0" smtClean="0"/>
              <a:t>Quest’anno prende vita un percorso formativo sviluppato in due parti: una teorica rivolta a tutti e una seconda di ricerca-formazione destinato a operatori fortemente motivati. In questa seconda fase il gruppo di lavoro avrà un coinvolgimento attivo </a:t>
            </a:r>
            <a:r>
              <a:rPr lang="it-IT" dirty="0" smtClean="0"/>
              <a:t> </a:t>
            </a:r>
            <a:r>
              <a:rPr lang="it-IT" dirty="0" smtClean="0"/>
              <a:t>e propositivo</a:t>
            </a:r>
            <a:r>
              <a:rPr lang="it-IT" dirty="0" smtClean="0"/>
              <a:t>.</a:t>
            </a:r>
            <a:endParaRPr lang="it-IT" dirty="0"/>
          </a:p>
        </p:txBody>
      </p:sp>
      <p:graphicFrame>
        <p:nvGraphicFramePr>
          <p:cNvPr id="6146" name="Object 2"/>
          <p:cNvGraphicFramePr>
            <a:graphicFrameLocks noChangeAspect="1"/>
          </p:cNvGraphicFramePr>
          <p:nvPr/>
        </p:nvGraphicFramePr>
        <p:xfrm>
          <a:off x="214282" y="214290"/>
          <a:ext cx="960430" cy="960430"/>
        </p:xfrm>
        <a:graphic>
          <a:graphicData uri="http://schemas.openxmlformats.org/presentationml/2006/ole">
            <p:oleObj spid="_x0000_s6146"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1604" y="228600"/>
            <a:ext cx="6357982" cy="758952"/>
          </a:xfrm>
        </p:spPr>
        <p:txBody>
          <a:bodyPr>
            <a:normAutofit fontScale="90000"/>
          </a:bodyPr>
          <a:lstStyle/>
          <a:p>
            <a:r>
              <a:rPr lang="it-IT" b="1" dirty="0" smtClean="0"/>
              <a:t>GRUPPO: SERVIZI POLI 0/6</a:t>
            </a:r>
            <a:endParaRPr lang="it-IT" b="1" dirty="0"/>
          </a:p>
        </p:txBody>
      </p:sp>
      <p:sp>
        <p:nvSpPr>
          <p:cNvPr id="3" name="Segnaposto contenuto 2"/>
          <p:cNvSpPr>
            <a:spLocks noGrp="1"/>
          </p:cNvSpPr>
          <p:nvPr>
            <p:ph sz="quarter" idx="1"/>
          </p:nvPr>
        </p:nvSpPr>
        <p:spPr/>
        <p:txBody>
          <a:bodyPr>
            <a:normAutofit fontScale="92500"/>
          </a:bodyPr>
          <a:lstStyle/>
          <a:p>
            <a:r>
              <a:rPr lang="it-IT" dirty="0" smtClean="0"/>
              <a:t>Gruppo </a:t>
            </a:r>
            <a:r>
              <a:rPr lang="it-IT" dirty="0" smtClean="0"/>
              <a:t>formato da</a:t>
            </a:r>
            <a:r>
              <a:rPr lang="it-IT" dirty="0" smtClean="0"/>
              <a:t> </a:t>
            </a:r>
            <a:r>
              <a:rPr lang="it-IT" dirty="0" smtClean="0"/>
              <a:t>C</a:t>
            </a:r>
            <a:r>
              <a:rPr lang="it-IT" dirty="0" smtClean="0"/>
              <a:t>oordinatori </a:t>
            </a:r>
            <a:r>
              <a:rPr lang="it-IT" dirty="0" smtClean="0"/>
              <a:t>dei poli 0/6 </a:t>
            </a:r>
            <a:r>
              <a:rPr lang="it-IT" dirty="0" smtClean="0"/>
              <a:t>dei </a:t>
            </a:r>
            <a:r>
              <a:rPr lang="it-IT" dirty="0" smtClean="0"/>
              <a:t>diversi Distretti. </a:t>
            </a:r>
            <a:r>
              <a:rPr lang="it-IT" dirty="0" smtClean="0"/>
              <a:t>Il primo</a:t>
            </a:r>
            <a:r>
              <a:rPr lang="it-IT" dirty="0" smtClean="0"/>
              <a:t> confronto ha fatto emergere la particolare </a:t>
            </a:r>
            <a:r>
              <a:rPr lang="it-IT" dirty="0" smtClean="0"/>
              <a:t>quotidianità dei bambini in questi servizi, </a:t>
            </a:r>
            <a:r>
              <a:rPr lang="it-IT" dirty="0" smtClean="0"/>
              <a:t>caratterizzata dalla </a:t>
            </a:r>
            <a:r>
              <a:rPr lang="it-IT" dirty="0" smtClean="0"/>
              <a:t>relazione tra </a:t>
            </a:r>
            <a:r>
              <a:rPr lang="it-IT" dirty="0" smtClean="0"/>
              <a:t> </a:t>
            </a:r>
            <a:r>
              <a:rPr lang="it-IT" dirty="0" smtClean="0"/>
              <a:t>bambini di diversa </a:t>
            </a:r>
            <a:r>
              <a:rPr lang="it-IT" dirty="0" smtClean="0"/>
              <a:t>età</a:t>
            </a:r>
            <a:endParaRPr lang="it-IT" dirty="0" smtClean="0"/>
          </a:p>
          <a:p>
            <a:r>
              <a:rPr lang="it-IT" dirty="0" smtClean="0"/>
              <a:t>Il gruppo ha avuto in</a:t>
            </a:r>
            <a:r>
              <a:rPr lang="it-IT" dirty="0" smtClean="0"/>
              <a:t> </a:t>
            </a:r>
            <a:r>
              <a:rPr lang="it-IT" dirty="0" smtClean="0"/>
              <a:t>Roger </a:t>
            </a:r>
            <a:r>
              <a:rPr lang="it-IT" dirty="0" err="1" smtClean="0"/>
              <a:t>Prott</a:t>
            </a:r>
            <a:r>
              <a:rPr lang="it-IT" dirty="0" smtClean="0"/>
              <a:t> </a:t>
            </a:r>
            <a:r>
              <a:rPr lang="it-IT" dirty="0" smtClean="0"/>
              <a:t>un supervisore che ha facilitato</a:t>
            </a:r>
            <a:r>
              <a:rPr lang="it-IT" dirty="0" smtClean="0"/>
              <a:t> </a:t>
            </a:r>
            <a:r>
              <a:rPr lang="it-IT" dirty="0" smtClean="0"/>
              <a:t>un’elaborazione critica e approfondita degli elementi emersi dalle osservazioni dei </a:t>
            </a:r>
            <a:r>
              <a:rPr lang="it-IT" dirty="0" smtClean="0"/>
              <a:t>pedagogisti, offrendo </a:t>
            </a:r>
            <a:r>
              <a:rPr lang="it-IT" dirty="0" smtClean="0"/>
              <a:t>tracce per ulteriori sviluppi significativi.</a:t>
            </a:r>
          </a:p>
          <a:p>
            <a:r>
              <a:rPr lang="it-IT" dirty="0" smtClean="0"/>
              <a:t>Per quest’anno potrebbe essere interessante dare continuità al percorso svolto fino ad ora mettendolo in relazione con le nuove Linee Pedagogiche 0/6</a:t>
            </a:r>
          </a:p>
          <a:p>
            <a:endParaRPr lang="it-IT" dirty="0" smtClean="0"/>
          </a:p>
          <a:p>
            <a:endParaRPr lang="it-IT" dirty="0"/>
          </a:p>
        </p:txBody>
      </p:sp>
      <p:graphicFrame>
        <p:nvGraphicFramePr>
          <p:cNvPr id="7170" name="Object 2"/>
          <p:cNvGraphicFramePr>
            <a:graphicFrameLocks noChangeAspect="1"/>
          </p:cNvGraphicFramePr>
          <p:nvPr/>
        </p:nvGraphicFramePr>
        <p:xfrm>
          <a:off x="214282" y="214290"/>
          <a:ext cx="1031868" cy="1031868"/>
        </p:xfrm>
        <a:graphic>
          <a:graphicData uri="http://schemas.openxmlformats.org/presentationml/2006/ole">
            <p:oleObj spid="_x0000_s7170"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57290" y="228600"/>
            <a:ext cx="6643734" cy="758952"/>
          </a:xfrm>
        </p:spPr>
        <p:txBody>
          <a:bodyPr/>
          <a:lstStyle/>
          <a:p>
            <a:r>
              <a:rPr lang="it-IT" b="1" dirty="0" smtClean="0"/>
              <a:t>PGE: Piccoli Gruppi Educativi</a:t>
            </a:r>
            <a:endParaRPr lang="it-IT" b="1" dirty="0"/>
          </a:p>
        </p:txBody>
      </p:sp>
      <p:sp>
        <p:nvSpPr>
          <p:cNvPr id="3" name="Segnaposto contenuto 2"/>
          <p:cNvSpPr>
            <a:spLocks noGrp="1"/>
          </p:cNvSpPr>
          <p:nvPr>
            <p:ph sz="quarter" idx="1"/>
          </p:nvPr>
        </p:nvSpPr>
        <p:spPr/>
        <p:txBody>
          <a:bodyPr>
            <a:normAutofit fontScale="92500" lnSpcReduction="20000"/>
          </a:bodyPr>
          <a:lstStyle/>
          <a:p>
            <a:r>
              <a:rPr lang="it-IT" dirty="0" smtClean="0"/>
              <a:t>I PGE sono servizi ormai consolidati e presenti in quasi tutti i Distretti del nostro territorio. La loro specificità permette, soprattutto nelle piccole realtà, di essere complementari ai nidi d’infanzia laddove le  offerte non riescono a rispondere alla domanda. Le indicazioni della normativa regionale li pone appieno all’interno di una rete di servizi con affido dedicata alla prima infanzia.</a:t>
            </a:r>
          </a:p>
          <a:p>
            <a:r>
              <a:rPr lang="it-IT" dirty="0" smtClean="0"/>
              <a:t>Come è successo con i CBF oggi potrebbe essere importante costituire un gruppo di lavoro con i pedagogisti che coordinano tali servizi, per permettere un proficuo confronto e una condivisione sulle criticità ma anche sulle potenzialità nate dalla specificità di questa tipologia di servizio. </a:t>
            </a:r>
          </a:p>
          <a:p>
            <a:endParaRPr lang="it-IT" dirty="0"/>
          </a:p>
        </p:txBody>
      </p:sp>
      <p:graphicFrame>
        <p:nvGraphicFramePr>
          <p:cNvPr id="8194" name="Object 2"/>
          <p:cNvGraphicFramePr>
            <a:graphicFrameLocks noChangeAspect="1"/>
          </p:cNvGraphicFramePr>
          <p:nvPr/>
        </p:nvGraphicFramePr>
        <p:xfrm>
          <a:off x="214282" y="214290"/>
          <a:ext cx="1000132" cy="1000132"/>
        </p:xfrm>
        <a:graphic>
          <a:graphicData uri="http://schemas.openxmlformats.org/presentationml/2006/ole">
            <p:oleObj spid="_x0000_s8194"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85852" y="0"/>
            <a:ext cx="6715172" cy="1142984"/>
          </a:xfrm>
        </p:spPr>
        <p:txBody>
          <a:bodyPr>
            <a:normAutofit fontScale="90000"/>
          </a:bodyPr>
          <a:lstStyle/>
          <a:p>
            <a:r>
              <a:rPr lang="it-IT" b="1" dirty="0" smtClean="0"/>
              <a:t>GRUPPO: NUOVE TECNOLOGIE IN EDUCAZIONE</a:t>
            </a:r>
            <a:endParaRPr lang="it-IT" b="1" dirty="0"/>
          </a:p>
        </p:txBody>
      </p:sp>
      <p:sp>
        <p:nvSpPr>
          <p:cNvPr id="3" name="Segnaposto contenuto 2"/>
          <p:cNvSpPr>
            <a:spLocks noGrp="1"/>
          </p:cNvSpPr>
          <p:nvPr>
            <p:ph sz="quarter" idx="1"/>
          </p:nvPr>
        </p:nvSpPr>
        <p:spPr/>
        <p:txBody>
          <a:bodyPr>
            <a:normAutofit fontScale="92500" lnSpcReduction="20000"/>
          </a:bodyPr>
          <a:lstStyle/>
          <a:p>
            <a:r>
              <a:rPr lang="it-IT" dirty="0" smtClean="0"/>
              <a:t>Al di là della “diffidenza pedagogica” oggi sappiamo che esiste una piccola ma seria letteratura che sostiene che l’uso dei </a:t>
            </a:r>
            <a:r>
              <a:rPr lang="it-IT" dirty="0" err="1" smtClean="0"/>
              <a:t>device</a:t>
            </a:r>
            <a:r>
              <a:rPr lang="it-IT" dirty="0" smtClean="0"/>
              <a:t> digitali, in ambito educativo e scolastico, possono risultare interessanti ed utili strumenti di apprendimento. Il periodo della pandemia  si è caratterizzato da un utilizzo delle nuove tecnologie digitali per facilitare la comunicazione a distanza, ma usare il digitale per favorire la  comunicazione o per implementare la progettazione, sono due aspetti completamente diversi che vale la pena approfondire.</a:t>
            </a:r>
          </a:p>
          <a:p>
            <a:r>
              <a:rPr lang="it-IT" dirty="0" smtClean="0"/>
              <a:t>Il gruppo di lavoro potrebbe essere quel luogo di confronto dove condividere le diverse esperienze effettuate ed allo stesso tempo individuare percorsi formativi di ricerca-azione.</a:t>
            </a:r>
          </a:p>
          <a:p>
            <a:endParaRPr lang="it-IT" dirty="0"/>
          </a:p>
        </p:txBody>
      </p:sp>
      <p:graphicFrame>
        <p:nvGraphicFramePr>
          <p:cNvPr id="9218" name="Object 2"/>
          <p:cNvGraphicFramePr>
            <a:graphicFrameLocks noChangeAspect="1"/>
          </p:cNvGraphicFramePr>
          <p:nvPr/>
        </p:nvGraphicFramePr>
        <p:xfrm>
          <a:off x="214282" y="214290"/>
          <a:ext cx="1000132" cy="1000132"/>
        </p:xfrm>
        <a:graphic>
          <a:graphicData uri="http://schemas.openxmlformats.org/presentationml/2006/ole">
            <p:oleObj spid="_x0000_s9218" name="Immagine" r:id="rId3" imgW="7201905" imgH="7201905" progId="StaticMetafile">
              <p:embed/>
            </p:oleObj>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271</TotalTime>
  <Words>731</Words>
  <Application>Microsoft Office PowerPoint</Application>
  <PresentationFormat>Presentazione su schermo (4:3)</PresentationFormat>
  <Paragraphs>45</Paragraphs>
  <Slides>9</Slides>
  <Notes>1</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9</vt:i4>
      </vt:variant>
    </vt:vector>
  </HeadingPairs>
  <TitlesOfParts>
    <vt:vector size="11" baseType="lpstr">
      <vt:lpstr>Città</vt:lpstr>
      <vt:lpstr>Immagine</vt:lpstr>
      <vt:lpstr>GRUPPI DI LAVORO  CPT-BOLOGNA</vt:lpstr>
      <vt:lpstr>GRUPPO ACCREDITAMENTO  </vt:lpstr>
      <vt:lpstr>Gruppo accreditamento:  oggi</vt:lpstr>
      <vt:lpstr>Gruppo accreditamento:  domani</vt:lpstr>
      <vt:lpstr>CBF: Centri Bambini e Famiglie</vt:lpstr>
      <vt:lpstr>GRUPPO:  IM-PERFETTE CONDIZIONI</vt:lpstr>
      <vt:lpstr>GRUPPO: SERVIZI POLI 0/6</vt:lpstr>
      <vt:lpstr>PGE: Piccoli Gruppi Educativi</vt:lpstr>
      <vt:lpstr>GRUPPO: NUOVE TECNOLOGIE IN EDUCAZIONE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GRUPPO ACCREDITAMENTO</dc:title>
  <dc:creator>Proprietario</dc:creator>
  <cp:lastModifiedBy>Proprietario</cp:lastModifiedBy>
  <cp:revision>27</cp:revision>
  <dcterms:created xsi:type="dcterms:W3CDTF">2021-09-20T09:43:46Z</dcterms:created>
  <dcterms:modified xsi:type="dcterms:W3CDTF">2021-09-20T14:16:00Z</dcterms:modified>
</cp:coreProperties>
</file>