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380880" y="0"/>
            <a:ext cx="608400" cy="685692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276480" y="0"/>
            <a:ext cx="103680" cy="685692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990720" y="0"/>
            <a:ext cx="180720" cy="685692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41200" y="0"/>
            <a:ext cx="229320" cy="685692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" name="Line 11"/>
          <p:cNvSpPr/>
          <p:nvPr/>
        </p:nvSpPr>
        <p:spPr>
          <a:xfrm>
            <a:off x="1062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  <a:alpha val="7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Line 12"/>
          <p:cNvSpPr/>
          <p:nvPr/>
        </p:nvSpPr>
        <p:spPr>
          <a:xfrm>
            <a:off x="91440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20000"/>
                <a:alpha val="8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Line 13"/>
          <p:cNvSpPr/>
          <p:nvPr/>
        </p:nvSpPr>
        <p:spPr>
          <a:xfrm>
            <a:off x="85392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Line 14"/>
          <p:cNvSpPr/>
          <p:nvPr/>
        </p:nvSpPr>
        <p:spPr>
          <a:xfrm>
            <a:off x="1726560" y="0"/>
            <a:ext cx="360" cy="6858000"/>
          </a:xfrm>
          <a:prstGeom prst="line">
            <a:avLst/>
          </a:prstGeom>
          <a:ln w="28440">
            <a:solidFill>
              <a:schemeClr val="accent1">
                <a:tint val="60000"/>
                <a:alpha val="82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Line 15"/>
          <p:cNvSpPr/>
          <p:nvPr/>
        </p:nvSpPr>
        <p:spPr>
          <a:xfrm>
            <a:off x="1066680" y="0"/>
            <a:ext cx="360" cy="6858000"/>
          </a:xfrm>
          <a:prstGeom prst="line">
            <a:avLst/>
          </a:prstGeom>
          <a:ln w="936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Line 16"/>
          <p:cNvSpPr/>
          <p:nvPr/>
        </p:nvSpPr>
        <p:spPr>
          <a:xfrm>
            <a:off x="91137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CustomShape 17"/>
          <p:cNvSpPr/>
          <p:nvPr/>
        </p:nvSpPr>
        <p:spPr>
          <a:xfrm>
            <a:off x="1219320" y="0"/>
            <a:ext cx="75240" cy="685692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609480" y="3429000"/>
            <a:ext cx="1294200" cy="12942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1309680" y="4866840"/>
            <a:ext cx="640440" cy="640440"/>
          </a:xfrm>
          <a:prstGeom prst="ellipse">
            <a:avLst/>
          </a:prstGeom>
          <a:ln w="2844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1091160" y="5500800"/>
            <a:ext cx="136080" cy="136080"/>
          </a:xfrm>
          <a:prstGeom prst="ellipse">
            <a:avLst/>
          </a:prstGeom>
          <a:ln w="1260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" name="CustomShape 21"/>
          <p:cNvSpPr/>
          <p:nvPr/>
        </p:nvSpPr>
        <p:spPr>
          <a:xfrm>
            <a:off x="1664280" y="5788080"/>
            <a:ext cx="273240" cy="273240"/>
          </a:xfrm>
          <a:prstGeom prst="ellipse">
            <a:avLst/>
          </a:prstGeom>
          <a:ln w="1260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1" name="CustomShape 22"/>
          <p:cNvSpPr/>
          <p:nvPr/>
        </p:nvSpPr>
        <p:spPr>
          <a:xfrm>
            <a:off x="1905120" y="4495680"/>
            <a:ext cx="364680" cy="364680"/>
          </a:xfrm>
          <a:prstGeom prst="ellipse">
            <a:avLst/>
          </a:prstGeom>
          <a:ln w="28440"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 titolo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della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Terzo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Quarto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Sesto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Settimo livello struttura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4"/>
          <p:cNvSpPr/>
          <p:nvPr/>
        </p:nvSpPr>
        <p:spPr>
          <a:xfrm>
            <a:off x="8839080" y="0"/>
            <a:ext cx="303840" cy="685692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6"/>
          <p:cNvSpPr/>
          <p:nvPr/>
        </p:nvSpPr>
        <p:spPr>
          <a:xfrm>
            <a:off x="8156520" y="5715000"/>
            <a:ext cx="547560" cy="547560"/>
          </a:xfrm>
          <a:prstGeom prst="ellipse">
            <a:avLst/>
          </a:prstGeom>
          <a:ln>
            <a:noFill/>
          </a:ln>
          <a:effectLst>
            <a:outerShdw blurRad="50800" dir="5400000" dist="25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it-IT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cptbologna.it/" TargetMode="Externa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2286000" y="928800"/>
            <a:ext cx="6171120" cy="171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Plenaria del</a:t>
            </a:r>
            <a:br/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25 febbraio 2022</a:t>
            </a:r>
            <a:br/>
            <a:r>
              <a:rPr b="1" lang="it-IT" sz="24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dalle ore 10 alle ore 13</a:t>
            </a:r>
            <a:br/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2286000" y="3143160"/>
            <a:ext cx="6171120" cy="323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Ordine del Giorno: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Arial"/>
              <a:buChar char="•"/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Accreditamento: ultime informazioni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Arial"/>
              <a:buChar char="•"/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Orientamenti 0/3 / Linee Pedagogiche 0/6: percorso di approfondimento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Arial"/>
              <a:buChar char="•"/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Seminario finale semiresidenziale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Arial"/>
              <a:buChar char="•"/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Formazione 2022-23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Arial"/>
              <a:buChar char="•"/>
            </a:pPr>
            <a:r>
              <a:rPr b="1" lang="it-IT" sz="1800" spc="-1" strike="noStrike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Varie</a:t>
            </a: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Immagine2" descr=""/>
          <p:cNvPicPr/>
          <p:nvPr/>
        </p:nvPicPr>
        <p:blipFill>
          <a:blip r:embed="rId1"/>
          <a:stretch/>
        </p:blipFill>
        <p:spPr>
          <a:xfrm>
            <a:off x="6929280" y="285840"/>
            <a:ext cx="1845000" cy="1711800"/>
          </a:xfrm>
          <a:prstGeom prst="rect">
            <a:avLst/>
          </a:prstGeom>
          <a:ln>
            <a:noFill/>
          </a:ln>
        </p:spPr>
      </p:pic>
    </p:spTree>
  </p:cSld>
  <p:transition spd="med">
    <p:wedg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ACCREDITAMENTO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Ai fini dell’accreditamento si ricorda che: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E’ obbligatorio l’adozione dello strumento di valutazione redatto dal nostro Gruppo di Lavoro e ufficialmente spedito alla RER nella primavera 2021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Il personale educativo deve svolgere 20 ore di formazione aggiuntive rispetto a quelle già previste per l’autorizzazione al funzionamento 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Il personale ausiliario deve svolgere almeno 10 ore di formazione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Va garantita la partecipazione di tutto il personale al percorso di valutazione 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9" name="Immagine2" descr=""/>
          <p:cNvPicPr/>
          <p:nvPr/>
        </p:nvPicPr>
        <p:blipFill>
          <a:blip r:embed="rId1"/>
          <a:stretch/>
        </p:blipFill>
        <p:spPr>
          <a:xfrm>
            <a:off x="6858000" y="285840"/>
            <a:ext cx="1845000" cy="1711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Si ricorda inoltre: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Per agevolare il percorso il CPT di Bologna: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ha elaborato 4 documenti a vostra disposizione disponibili sul sito </a:t>
            </a:r>
            <a:r>
              <a:rPr b="0" lang="it-IT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  <a:hlinkClick r:id="rId1"/>
              </a:rPr>
              <a:t>www.cptbologna.it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ha elaborato una tempistica con un impegno indicativo del personale educativo (14 ore) e del Coordinatore (30 ore). Rispetto al personale ausiliario l’impegno è a discrezione del gestore del servizio 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2" name="Immagine2" descr=""/>
          <p:cNvPicPr/>
          <p:nvPr/>
        </p:nvPicPr>
        <p:blipFill>
          <a:blip r:embed="rId2"/>
          <a:stretch/>
        </p:blipFill>
        <p:spPr>
          <a:xfrm>
            <a:off x="6858000" y="0"/>
            <a:ext cx="1845000" cy="1711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457200" y="642960"/>
            <a:ext cx="7466400" cy="1427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GRUPPO LETTURA REPORT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In accordo con la Cabina di Regia il Gruppo sulla Valutazione si è trasformato nel </a:t>
            </a:r>
            <a:r>
              <a:rPr b="0" i="1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Gruppo Lettura Report </a:t>
            </a: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con l’aggiunta di alcuni colleghi indicati dai Distretti, al fine di avere una composizione equilibrata di Coordinatori tra pubblico e privato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Il Gruppo ha stilato una traccia per la lettura dei report al fine di mantenere una certa omogeneità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5" name="Immagine2" descr=""/>
          <p:cNvPicPr/>
          <p:nvPr/>
        </p:nvPicPr>
        <p:blipFill>
          <a:blip r:embed="rId1"/>
          <a:stretch/>
        </p:blipFill>
        <p:spPr>
          <a:xfrm>
            <a:off x="6786720" y="0"/>
            <a:ext cx="1845000" cy="1711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216000"/>
            <a:ext cx="7466400" cy="1079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NUOVI ORIENTAMENTI 0/3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LINEE PEDAGOGICHE 0/6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357120" y="1571760"/>
            <a:ext cx="7785720" cy="5070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La Cabina di Regia propone un percorso di approfondimento, sul documento dei Nuovi Orientamenti 0/3 e su quello relativo alle Linee Pedagogiche del Sistema Integrato 0/6, che coinvolga tutti i Coordinatori e, in seguito, il personale dei servizi.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 tale proposito si costituirà un nuovo Gruppo di Lavoro 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Il percorso si sviluppa su tre fasi: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1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Fase 1</a:t>
            </a: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: (aprile/maggio 2022) un evento iniziale a più voci in collaborazione con il GNNI. In questo evento vengono approfonditi i documenti individuando 7 temi chiave, uno per Distretto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8" name="Immagine2" descr=""/>
          <p:cNvPicPr/>
          <p:nvPr/>
        </p:nvPicPr>
        <p:blipFill>
          <a:blip r:embed="rId1"/>
          <a:stretch/>
        </p:blipFill>
        <p:spPr>
          <a:xfrm>
            <a:off x="7072200" y="0"/>
            <a:ext cx="1630800" cy="1641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orientamenti 0/3  - linee pedagogiche 0/6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1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Fase 2</a:t>
            </a: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: (maggio/ottobre 2022) ogni CPD (Coordinamento Distrettuale) organizza un confronto nei GLE dei servizi sul tema individuato per il proprio Distretto. Effettuando un affondo e mettendo in relazione la traduzione pratica degli Orientamenti e delle Linee Pedagogiche  con la progettualità pedagogica e educativa dei servizi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1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Fase 3</a:t>
            </a: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: (20 novembre 2022) evento finale di presentazione delle riflessioni sviluppate dai singoli CPD ed integrate con interventi di esperti esterni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1" name="Immagine2" descr=""/>
          <p:cNvPicPr/>
          <p:nvPr/>
        </p:nvPicPr>
        <p:blipFill>
          <a:blip r:embed="rId1"/>
          <a:stretch/>
        </p:blipFill>
        <p:spPr>
          <a:xfrm>
            <a:off x="7072200" y="0"/>
            <a:ext cx="1630800" cy="1641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SEMINARIO </a:t>
            </a:r>
            <a:br/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SEMIRESIDENZIALE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Si propone in data 27 maggio 2022 un seminario in presenza ore 8,30 - 17,00 allo scopo di: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Presentare e condividere le riflessione svolte quest’anno dai Gruppi di Lavoro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Individuare percorsi formativi per l’a.e. 2022-23 relativi ai temi affrontati nei Gruppi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	</a:t>
            </a: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 questo scopo è importante che ogni Gruppo: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640080" indent="-273240">
              <a:lnSpc>
                <a:spcPct val="100000"/>
              </a:lnSpc>
              <a:spcBef>
                <a:spcPts val="420"/>
              </a:spcBef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b="0" lang="it-IT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Individui uno o più relatori per il seminario</a:t>
            </a:r>
            <a:endParaRPr b="0" lang="it-IT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640080" indent="-273240">
              <a:lnSpc>
                <a:spcPct val="100000"/>
              </a:lnSpc>
              <a:spcBef>
                <a:spcPts val="420"/>
              </a:spcBef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b="0" lang="it-IT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Documenti il percorso svolto</a:t>
            </a:r>
            <a:endParaRPr b="0" lang="it-IT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640080" indent="-273240">
              <a:lnSpc>
                <a:spcPct val="100000"/>
              </a:lnSpc>
              <a:spcBef>
                <a:spcPts val="420"/>
              </a:spcBef>
              <a:buClr>
                <a:srgbClr val="4f81bd"/>
              </a:buClr>
              <a:buSzPct val="80000"/>
              <a:buFont typeface="Wingdings 2" charset="2"/>
              <a:buChar char=""/>
            </a:pPr>
            <a:r>
              <a:rPr b="0" lang="it-IT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Realizzi un’ipotesi di percorso formativo</a:t>
            </a:r>
            <a:endParaRPr b="0" lang="it-IT" sz="21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4" name="Immagine2" descr=""/>
          <p:cNvPicPr/>
          <p:nvPr/>
        </p:nvPicPr>
        <p:blipFill>
          <a:blip r:embed="rId1"/>
          <a:stretch/>
        </p:blipFill>
        <p:spPr>
          <a:xfrm>
            <a:off x="7000920" y="214200"/>
            <a:ext cx="1630800" cy="1641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457200" y="274680"/>
            <a:ext cx="7466400" cy="114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it-IT" sz="3000" spc="-1" strike="noStrike" cap="small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FORMAZIONE 2022-23</a:t>
            </a:r>
            <a:endParaRPr b="0" lang="it-IT" sz="3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457200" y="1600200"/>
            <a:ext cx="7466400" cy="487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La formazione per il prossimo anno sarà individuata attraverso i seguenti criteri: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</a:pP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Analisi del gradimento rilevato attraverso l’elaborazione dei questionari finali relativi ai corsi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Riscontro dell’effettiva partecipazione dei CP ai corsi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Individuazione dei bisogni formativi attraverso i 6 Gruppi di Lavoro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4320" indent="-273240">
              <a:lnSpc>
                <a:spcPct val="100000"/>
              </a:lnSpc>
              <a:spcBef>
                <a:spcPts val="601"/>
              </a:spcBef>
              <a:buClr>
                <a:srgbClr val="4f81bd"/>
              </a:buClr>
              <a:buSzPct val="70000"/>
              <a:buFont typeface="Wingdings" charset="2"/>
              <a:buChar char=""/>
            </a:pPr>
            <a:r>
              <a:rPr b="0" lang="it-IT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Schoolbook"/>
                <a:ea typeface="DejaVu Sans"/>
              </a:rPr>
              <a:t>Somministrazione ai CP di un questionario</a:t>
            </a:r>
            <a:endParaRPr b="0" lang="it-IT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7" name="Immagine2" descr=""/>
          <p:cNvPicPr/>
          <p:nvPr/>
        </p:nvPicPr>
        <p:blipFill>
          <a:blip r:embed="rId1"/>
          <a:stretch/>
        </p:blipFill>
        <p:spPr>
          <a:xfrm>
            <a:off x="6786720" y="142920"/>
            <a:ext cx="1845000" cy="1711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220</TotalTime>
  <Application>LibreOffice/5.3.6.1$Windows_x86 LibreOffice_project/686f202eff87ef707079aeb7f485847613344eb7</Application>
  <Words>467</Words>
  <Paragraphs>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2022-02-21T10:24:09Z</dcterms:created>
  <dc:creator>Proprietario</dc:creator>
  <dc:description/>
  <dc:language>it-IT</dc:language>
  <cp:lastModifiedBy/>
  <dcterms:modified xsi:type="dcterms:W3CDTF">2022-02-28T14:13:16Z</dcterms:modified>
  <cp:revision>21</cp:revision>
  <dc:subject/>
  <dc:title>Plenaria del 25 febbraio 2022 dalle ore 10 alle ore 13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Presentazione su schermo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